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95" r:id="rId3"/>
    <p:sldId id="296" r:id="rId4"/>
    <p:sldId id="257" r:id="rId5"/>
    <p:sldId id="329" r:id="rId6"/>
    <p:sldId id="297" r:id="rId7"/>
    <p:sldId id="262" r:id="rId8"/>
    <p:sldId id="293" r:id="rId9"/>
    <p:sldId id="298" r:id="rId10"/>
    <p:sldId id="259" r:id="rId11"/>
    <p:sldId id="299" r:id="rId12"/>
    <p:sldId id="300" r:id="rId13"/>
    <p:sldId id="301" r:id="rId14"/>
    <p:sldId id="302" r:id="rId15"/>
    <p:sldId id="303" r:id="rId16"/>
    <p:sldId id="304" r:id="rId17"/>
    <p:sldId id="258" r:id="rId18"/>
    <p:sldId id="305" r:id="rId19"/>
    <p:sldId id="306" r:id="rId20"/>
    <p:sldId id="307" r:id="rId21"/>
    <p:sldId id="314" r:id="rId22"/>
    <p:sldId id="313" r:id="rId23"/>
    <p:sldId id="263" r:id="rId24"/>
    <p:sldId id="317" r:id="rId25"/>
    <p:sldId id="316" r:id="rId26"/>
    <p:sldId id="264" r:id="rId27"/>
    <p:sldId id="315" r:id="rId28"/>
    <p:sldId id="308" r:id="rId29"/>
    <p:sldId id="309" r:id="rId30"/>
    <p:sldId id="271" r:id="rId31"/>
    <p:sldId id="272" r:id="rId32"/>
    <p:sldId id="273" r:id="rId33"/>
    <p:sldId id="274" r:id="rId34"/>
    <p:sldId id="318" r:id="rId35"/>
    <p:sldId id="275" r:id="rId36"/>
    <p:sldId id="319" r:id="rId37"/>
    <p:sldId id="276" r:id="rId38"/>
    <p:sldId id="277" r:id="rId39"/>
    <p:sldId id="321" r:id="rId40"/>
    <p:sldId id="324" r:id="rId41"/>
    <p:sldId id="278" r:id="rId42"/>
    <p:sldId id="320" r:id="rId43"/>
    <p:sldId id="294" r:id="rId44"/>
    <p:sldId id="279" r:id="rId45"/>
    <p:sldId id="280" r:id="rId46"/>
    <p:sldId id="323" r:id="rId47"/>
    <p:sldId id="322" r:id="rId48"/>
    <p:sldId id="310" r:id="rId49"/>
    <p:sldId id="311" r:id="rId50"/>
    <p:sldId id="312" r:id="rId51"/>
    <p:sldId id="284" r:id="rId52"/>
    <p:sldId id="325" r:id="rId53"/>
    <p:sldId id="328" r:id="rId54"/>
    <p:sldId id="326" r:id="rId55"/>
    <p:sldId id="327" r:id="rId56"/>
    <p:sldId id="28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C18A7-BC33-4359-B32E-716605FB160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87C68-A34E-4203-85B3-6875ECA67CE8}">
      <dgm:prSet phldrT="[Текст]"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Общая площадь – </a:t>
          </a:r>
          <a:r>
            <a:rPr lang="ru-RU" sz="2400" b="1" dirty="0" smtClean="0">
              <a:solidFill>
                <a:srgbClr val="FF0000"/>
              </a:solidFill>
              <a:latin typeface="Georgia" panose="02040502050405020303" pitchFamily="18" charset="0"/>
            </a:rPr>
            <a:t>103,3 </a:t>
          </a:r>
          <a:r>
            <a:rPr lang="ru-RU" sz="2400" b="1" dirty="0" err="1" smtClean="0">
              <a:solidFill>
                <a:srgbClr val="FF0000"/>
              </a:solidFill>
              <a:latin typeface="Georgia" panose="02040502050405020303" pitchFamily="18" charset="0"/>
            </a:rPr>
            <a:t>кв.км</a:t>
          </a:r>
          <a:r>
            <a:rPr lang="ru-RU" sz="2400" b="1" dirty="0" smtClean="0">
              <a:latin typeface="Georgia" panose="02040502050405020303" pitchFamily="18" charset="0"/>
            </a:rPr>
            <a:t>, что составляет </a:t>
          </a:r>
          <a:r>
            <a:rPr lang="ru-RU" sz="2400" b="1" dirty="0" smtClean="0">
              <a:solidFill>
                <a:srgbClr val="FF0000"/>
              </a:solidFill>
              <a:latin typeface="Georgia" panose="02040502050405020303" pitchFamily="18" charset="0"/>
            </a:rPr>
            <a:t>7%</a:t>
          </a:r>
          <a:r>
            <a:rPr lang="ru-RU" sz="2400" b="1" dirty="0" smtClean="0">
              <a:latin typeface="Georgia" panose="02040502050405020303" pitchFamily="18" charset="0"/>
            </a:rPr>
            <a:t> от площади района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48A48105-FFB3-4066-A9A0-7215586ACBBC}" type="parTrans" cxnId="{92E29DC5-5BEC-4A98-A433-C5485CC3477E}">
      <dgm:prSet/>
      <dgm:spPr/>
      <dgm:t>
        <a:bodyPr/>
        <a:lstStyle/>
        <a:p>
          <a:endParaRPr lang="ru-RU"/>
        </a:p>
      </dgm:t>
    </dgm:pt>
    <dgm:pt modelId="{BA21DAAB-48BC-4E5B-894F-A7E18F0B9903}" type="sibTrans" cxnId="{92E29DC5-5BEC-4A98-A433-C5485CC3477E}">
      <dgm:prSet/>
      <dgm:spPr/>
      <dgm:t>
        <a:bodyPr/>
        <a:lstStyle/>
        <a:p>
          <a:endParaRPr lang="ru-RU"/>
        </a:p>
      </dgm:t>
    </dgm:pt>
    <dgm:pt modelId="{2BE0FCA4-BB0F-485B-B685-CF71636D5CE8}">
      <dgm:prSet phldrT="[Текст]"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Численность населения – </a:t>
          </a:r>
          <a:r>
            <a:rPr lang="ru-RU" sz="2400" b="1" dirty="0" smtClean="0">
              <a:solidFill>
                <a:srgbClr val="FF0000"/>
              </a:solidFill>
              <a:latin typeface="Georgia" panose="02040502050405020303" pitchFamily="18" charset="0"/>
            </a:rPr>
            <a:t>1498 чел</a:t>
          </a:r>
          <a:r>
            <a:rPr lang="ru-RU" sz="2400" b="1" dirty="0" smtClean="0">
              <a:latin typeface="Georgia" panose="02040502050405020303" pitchFamily="18" charset="0"/>
            </a:rPr>
            <a:t>, что составляет </a:t>
          </a:r>
          <a:r>
            <a:rPr lang="ru-RU" sz="2400" b="1" dirty="0" smtClean="0">
              <a:solidFill>
                <a:srgbClr val="FF0000"/>
              </a:solidFill>
              <a:latin typeface="Georgia" panose="02040502050405020303" pitchFamily="18" charset="0"/>
            </a:rPr>
            <a:t>4 %</a:t>
          </a:r>
          <a:r>
            <a:rPr lang="ru-RU" sz="2400" b="1" dirty="0" smtClean="0">
              <a:latin typeface="Georgia" panose="02040502050405020303" pitchFamily="18" charset="0"/>
            </a:rPr>
            <a:t> от населения района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C6A0BE8A-38BE-4008-BEF9-37D94B035A9F}" type="parTrans" cxnId="{13FDFEAC-F33C-4289-8B7E-45C823F7D806}">
      <dgm:prSet/>
      <dgm:spPr/>
      <dgm:t>
        <a:bodyPr/>
        <a:lstStyle/>
        <a:p>
          <a:endParaRPr lang="ru-RU"/>
        </a:p>
      </dgm:t>
    </dgm:pt>
    <dgm:pt modelId="{84C0A46E-22E5-42FA-B3E1-4452632F2980}" type="sibTrans" cxnId="{13FDFEAC-F33C-4289-8B7E-45C823F7D806}">
      <dgm:prSet/>
      <dgm:spPr/>
      <dgm:t>
        <a:bodyPr/>
        <a:lstStyle/>
        <a:p>
          <a:endParaRPr lang="ru-RU"/>
        </a:p>
      </dgm:t>
    </dgm:pt>
    <dgm:pt modelId="{E2E3BDF9-E52D-4EE9-B025-4633F2194A1D}">
      <dgm:prSet phldrT="[Текст]" custT="1"/>
      <dgm:spPr/>
      <dgm:t>
        <a:bodyPr/>
        <a:lstStyle/>
        <a:p>
          <a:r>
            <a:rPr lang="ru-RU" sz="2300" b="1" dirty="0" smtClean="0">
              <a:latin typeface="Georgia" panose="02040502050405020303" pitchFamily="18" charset="0"/>
            </a:rPr>
            <a:t>Площадь сельхозугодий – </a:t>
          </a:r>
          <a:r>
            <a:rPr lang="ru-RU" sz="2300" b="1" dirty="0" smtClean="0">
              <a:solidFill>
                <a:srgbClr val="FF0000"/>
              </a:solidFill>
              <a:latin typeface="Georgia" panose="02040502050405020303" pitchFamily="18" charset="0"/>
            </a:rPr>
            <a:t>9,6 </a:t>
          </a:r>
          <a:r>
            <a:rPr lang="ru-RU" sz="2300" b="1" dirty="0" err="1" smtClean="0">
              <a:solidFill>
                <a:srgbClr val="FF0000"/>
              </a:solidFill>
              <a:latin typeface="Georgia" panose="02040502050405020303" pitchFamily="18" charset="0"/>
            </a:rPr>
            <a:t>тыс.га</a:t>
          </a:r>
          <a:r>
            <a:rPr lang="ru-RU" sz="2300" b="1" dirty="0" smtClean="0">
              <a:latin typeface="Georgia" panose="02040502050405020303" pitchFamily="18" charset="0"/>
            </a:rPr>
            <a:t>, что составляет </a:t>
          </a:r>
          <a:r>
            <a:rPr lang="ru-RU" sz="2300" b="1" dirty="0" smtClean="0">
              <a:solidFill>
                <a:srgbClr val="FF0000"/>
              </a:solidFill>
              <a:latin typeface="Georgia" panose="02040502050405020303" pitchFamily="18" charset="0"/>
            </a:rPr>
            <a:t>7%</a:t>
          </a:r>
          <a:r>
            <a:rPr lang="ru-RU" sz="2300" b="1" dirty="0" smtClean="0">
              <a:latin typeface="Georgia" panose="02040502050405020303" pitchFamily="18" charset="0"/>
            </a:rPr>
            <a:t> от посевной площади района</a:t>
          </a:r>
          <a:endParaRPr lang="ru-RU" sz="2300" b="1" dirty="0">
            <a:latin typeface="Georgia" panose="02040502050405020303" pitchFamily="18" charset="0"/>
          </a:endParaRPr>
        </a:p>
      </dgm:t>
    </dgm:pt>
    <dgm:pt modelId="{E2EB076E-AFD5-4584-9CFD-06ACA2185EDC}" type="parTrans" cxnId="{B4D63120-6E49-4425-99A8-7FA5B966D681}">
      <dgm:prSet/>
      <dgm:spPr/>
      <dgm:t>
        <a:bodyPr/>
        <a:lstStyle/>
        <a:p>
          <a:endParaRPr lang="ru-RU"/>
        </a:p>
      </dgm:t>
    </dgm:pt>
    <dgm:pt modelId="{AE799476-6B02-430D-A5E3-2AE10EBF9578}" type="sibTrans" cxnId="{B4D63120-6E49-4425-99A8-7FA5B966D681}">
      <dgm:prSet/>
      <dgm:spPr/>
      <dgm:t>
        <a:bodyPr/>
        <a:lstStyle/>
        <a:p>
          <a:endParaRPr lang="ru-RU"/>
        </a:p>
      </dgm:t>
    </dgm:pt>
    <dgm:pt modelId="{4D9F35B1-0479-4A2D-9FA9-5974EBD1D1C5}" type="pres">
      <dgm:prSet presAssocID="{700C18A7-BC33-4359-B32E-716605FB16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7B41B6-5071-4058-8935-BF3F44B70EE2}" type="pres">
      <dgm:prSet presAssocID="{F5C87C68-A34E-4203-85B3-6875ECA67CE8}" presName="node" presStyleLbl="node1" presStyleIdx="0" presStyleCnt="3" custScaleY="16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04334-B27E-4B08-953E-B1B456199788}" type="pres">
      <dgm:prSet presAssocID="{BA21DAAB-48BC-4E5B-894F-A7E18F0B9903}" presName="sibTrans" presStyleCnt="0"/>
      <dgm:spPr/>
    </dgm:pt>
    <dgm:pt modelId="{BFB879D6-EE7A-42B0-92CC-F46B3470948A}" type="pres">
      <dgm:prSet presAssocID="{2BE0FCA4-BB0F-485B-B685-CF71636D5CE8}" presName="node" presStyleLbl="node1" presStyleIdx="1" presStyleCnt="3" custScaleY="16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010A8-C6F6-4C5E-9EB3-457EBDBCF9AF}" type="pres">
      <dgm:prSet presAssocID="{84C0A46E-22E5-42FA-B3E1-4452632F2980}" presName="sibTrans" presStyleCnt="0"/>
      <dgm:spPr/>
    </dgm:pt>
    <dgm:pt modelId="{FF92885E-5223-4AA2-A90D-7DC9AE7D5B87}" type="pres">
      <dgm:prSet presAssocID="{E2E3BDF9-E52D-4EE9-B025-4633F2194A1D}" presName="node" presStyleLbl="node1" presStyleIdx="2" presStyleCnt="3" custScaleY="16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E30B3-28D5-4CDF-8CCA-1E42680FBDF6}" type="presOf" srcId="{F5C87C68-A34E-4203-85B3-6875ECA67CE8}" destId="{3F7B41B6-5071-4058-8935-BF3F44B70EE2}" srcOrd="0" destOrd="0" presId="urn:microsoft.com/office/officeart/2005/8/layout/default#1"/>
    <dgm:cxn modelId="{92E29DC5-5BEC-4A98-A433-C5485CC3477E}" srcId="{700C18A7-BC33-4359-B32E-716605FB160C}" destId="{F5C87C68-A34E-4203-85B3-6875ECA67CE8}" srcOrd="0" destOrd="0" parTransId="{48A48105-FFB3-4066-A9A0-7215586ACBBC}" sibTransId="{BA21DAAB-48BC-4E5B-894F-A7E18F0B9903}"/>
    <dgm:cxn modelId="{B4D63120-6E49-4425-99A8-7FA5B966D681}" srcId="{700C18A7-BC33-4359-B32E-716605FB160C}" destId="{E2E3BDF9-E52D-4EE9-B025-4633F2194A1D}" srcOrd="2" destOrd="0" parTransId="{E2EB076E-AFD5-4584-9CFD-06ACA2185EDC}" sibTransId="{AE799476-6B02-430D-A5E3-2AE10EBF9578}"/>
    <dgm:cxn modelId="{13FDFEAC-F33C-4289-8B7E-45C823F7D806}" srcId="{700C18A7-BC33-4359-B32E-716605FB160C}" destId="{2BE0FCA4-BB0F-485B-B685-CF71636D5CE8}" srcOrd="1" destOrd="0" parTransId="{C6A0BE8A-38BE-4008-BEF9-37D94B035A9F}" sibTransId="{84C0A46E-22E5-42FA-B3E1-4452632F2980}"/>
    <dgm:cxn modelId="{51222898-1F0E-430A-975D-D917A0F49917}" type="presOf" srcId="{2BE0FCA4-BB0F-485B-B685-CF71636D5CE8}" destId="{BFB879D6-EE7A-42B0-92CC-F46B3470948A}" srcOrd="0" destOrd="0" presId="urn:microsoft.com/office/officeart/2005/8/layout/default#1"/>
    <dgm:cxn modelId="{8A65C2A7-9889-4361-B2E8-56A9FA1F3610}" type="presOf" srcId="{E2E3BDF9-E52D-4EE9-B025-4633F2194A1D}" destId="{FF92885E-5223-4AA2-A90D-7DC9AE7D5B87}" srcOrd="0" destOrd="0" presId="urn:microsoft.com/office/officeart/2005/8/layout/default#1"/>
    <dgm:cxn modelId="{36F7F5C3-E0A2-44AB-A977-6008F5EC8E20}" type="presOf" srcId="{700C18A7-BC33-4359-B32E-716605FB160C}" destId="{4D9F35B1-0479-4A2D-9FA9-5974EBD1D1C5}" srcOrd="0" destOrd="0" presId="urn:microsoft.com/office/officeart/2005/8/layout/default#1"/>
    <dgm:cxn modelId="{66E22BF9-4119-4389-92C2-1B140707E10C}" type="presParOf" srcId="{4D9F35B1-0479-4A2D-9FA9-5974EBD1D1C5}" destId="{3F7B41B6-5071-4058-8935-BF3F44B70EE2}" srcOrd="0" destOrd="0" presId="urn:microsoft.com/office/officeart/2005/8/layout/default#1"/>
    <dgm:cxn modelId="{3C51A3FB-93BD-4118-B893-134657F88E92}" type="presParOf" srcId="{4D9F35B1-0479-4A2D-9FA9-5974EBD1D1C5}" destId="{2E204334-B27E-4B08-953E-B1B456199788}" srcOrd="1" destOrd="0" presId="urn:microsoft.com/office/officeart/2005/8/layout/default#1"/>
    <dgm:cxn modelId="{A148C6B2-A9EB-4729-8FCF-455439E2AA2B}" type="presParOf" srcId="{4D9F35B1-0479-4A2D-9FA9-5974EBD1D1C5}" destId="{BFB879D6-EE7A-42B0-92CC-F46B3470948A}" srcOrd="2" destOrd="0" presId="urn:microsoft.com/office/officeart/2005/8/layout/default#1"/>
    <dgm:cxn modelId="{3C511F18-CB43-4BB5-A1C4-5505DF5CD12F}" type="presParOf" srcId="{4D9F35B1-0479-4A2D-9FA9-5974EBD1D1C5}" destId="{3D4010A8-C6F6-4C5E-9EB3-457EBDBCF9AF}" srcOrd="3" destOrd="0" presId="urn:microsoft.com/office/officeart/2005/8/layout/default#1"/>
    <dgm:cxn modelId="{D8B6B11A-CF80-4DA9-8F80-F67F29166D33}" type="presParOf" srcId="{4D9F35B1-0479-4A2D-9FA9-5974EBD1D1C5}" destId="{FF92885E-5223-4AA2-A90D-7DC9AE7D5B8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BDBBB-E0D7-4BD4-94DA-F64482E1FCD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A228D-ED28-4E68-A99D-0655981F537D}">
      <dgm:prSet phldrT="[Текст]" custT="1"/>
      <dgm:spPr/>
      <dgm:t>
        <a:bodyPr/>
        <a:lstStyle/>
        <a:p>
          <a:r>
            <a:rPr lang="ru-RU" sz="3200" b="1" dirty="0" smtClean="0"/>
            <a:t>х. Войнов - 736</a:t>
          </a:r>
          <a:endParaRPr lang="ru-RU" sz="3200" b="1" dirty="0"/>
        </a:p>
      </dgm:t>
    </dgm:pt>
    <dgm:pt modelId="{772CC843-0C18-4C82-959B-4A92EA55C193}" type="parTrans" cxnId="{30A52498-A46B-4CC4-9F41-3F4F620D3EF1}">
      <dgm:prSet/>
      <dgm:spPr/>
      <dgm:t>
        <a:bodyPr/>
        <a:lstStyle/>
        <a:p>
          <a:endParaRPr lang="ru-RU"/>
        </a:p>
      </dgm:t>
    </dgm:pt>
    <dgm:pt modelId="{10ABFB1E-06D2-4B1A-BBFA-876CB84DA685}" type="sibTrans" cxnId="{30A52498-A46B-4CC4-9F41-3F4F620D3EF1}">
      <dgm:prSet/>
      <dgm:spPr/>
      <dgm:t>
        <a:bodyPr/>
        <a:lstStyle/>
        <a:p>
          <a:endParaRPr lang="ru-RU"/>
        </a:p>
      </dgm:t>
    </dgm:pt>
    <dgm:pt modelId="{8461C5DA-FA0E-4387-89FF-88F6DC3CADCA}">
      <dgm:prSet phldrT="[Текст]"/>
      <dgm:spPr/>
      <dgm:t>
        <a:bodyPr/>
        <a:lstStyle/>
        <a:p>
          <a:r>
            <a:rPr lang="ru-RU" b="1" dirty="0" smtClean="0"/>
            <a:t>Работающих - 154</a:t>
          </a:r>
          <a:endParaRPr lang="ru-RU" b="1" dirty="0"/>
        </a:p>
      </dgm:t>
    </dgm:pt>
    <dgm:pt modelId="{66A3639A-A7CF-4C56-9EA7-6BE130BBF6E4}" type="parTrans" cxnId="{4B7E18C5-3137-41D4-B2B4-4E4F6F94B5B8}">
      <dgm:prSet/>
      <dgm:spPr/>
      <dgm:t>
        <a:bodyPr/>
        <a:lstStyle/>
        <a:p>
          <a:endParaRPr lang="ru-RU"/>
        </a:p>
      </dgm:t>
    </dgm:pt>
    <dgm:pt modelId="{A1B1540A-98F4-40B9-99E4-E8C631B71D41}" type="sibTrans" cxnId="{4B7E18C5-3137-41D4-B2B4-4E4F6F94B5B8}">
      <dgm:prSet/>
      <dgm:spPr/>
      <dgm:t>
        <a:bodyPr/>
        <a:lstStyle/>
        <a:p>
          <a:endParaRPr lang="ru-RU"/>
        </a:p>
      </dgm:t>
    </dgm:pt>
    <dgm:pt modelId="{F4E83B1F-025F-4A04-BA56-C1B09E4347B1}">
      <dgm:prSet phldrT="[Текст]"/>
      <dgm:spPr/>
      <dgm:t>
        <a:bodyPr/>
        <a:lstStyle/>
        <a:p>
          <a:r>
            <a:rPr lang="ru-RU" b="1" dirty="0" smtClean="0"/>
            <a:t>Пенсионеров - 194</a:t>
          </a:r>
          <a:endParaRPr lang="ru-RU" b="1" dirty="0"/>
        </a:p>
      </dgm:t>
    </dgm:pt>
    <dgm:pt modelId="{EE8261D9-D903-4830-A103-4407EFED84D8}" type="parTrans" cxnId="{B70A5CE2-FD27-4428-AC2E-26121D573438}">
      <dgm:prSet/>
      <dgm:spPr/>
      <dgm:t>
        <a:bodyPr/>
        <a:lstStyle/>
        <a:p>
          <a:endParaRPr lang="ru-RU"/>
        </a:p>
      </dgm:t>
    </dgm:pt>
    <dgm:pt modelId="{B79F2D0D-A3FA-431A-8FBA-D00A7A546803}" type="sibTrans" cxnId="{B70A5CE2-FD27-4428-AC2E-26121D573438}">
      <dgm:prSet/>
      <dgm:spPr/>
      <dgm:t>
        <a:bodyPr/>
        <a:lstStyle/>
        <a:p>
          <a:endParaRPr lang="ru-RU"/>
        </a:p>
      </dgm:t>
    </dgm:pt>
    <dgm:pt modelId="{58374C66-730C-4887-B959-3509BE468CDD}">
      <dgm:prSet phldrT="[Текст]" custT="1"/>
      <dgm:spPr/>
      <dgm:t>
        <a:bodyPr/>
        <a:lstStyle/>
        <a:p>
          <a:r>
            <a:rPr lang="ru-RU" sz="2800" b="1" dirty="0" smtClean="0"/>
            <a:t>х. Московский - 147</a:t>
          </a:r>
          <a:endParaRPr lang="ru-RU" sz="2800" b="1" dirty="0"/>
        </a:p>
      </dgm:t>
    </dgm:pt>
    <dgm:pt modelId="{0B5AEE6D-0386-449B-8CBA-F669DC1746D0}" type="parTrans" cxnId="{3EF3CCAC-7FA8-4C23-9CF4-650D68B4D0AF}">
      <dgm:prSet/>
      <dgm:spPr/>
      <dgm:t>
        <a:bodyPr/>
        <a:lstStyle/>
        <a:p>
          <a:endParaRPr lang="ru-RU"/>
        </a:p>
      </dgm:t>
    </dgm:pt>
    <dgm:pt modelId="{2B7D0457-AC17-48EA-87A6-CD1CF186A949}" type="sibTrans" cxnId="{3EF3CCAC-7FA8-4C23-9CF4-650D68B4D0AF}">
      <dgm:prSet/>
      <dgm:spPr/>
      <dgm:t>
        <a:bodyPr/>
        <a:lstStyle/>
        <a:p>
          <a:endParaRPr lang="ru-RU"/>
        </a:p>
      </dgm:t>
    </dgm:pt>
    <dgm:pt modelId="{46534DD6-C6F4-468D-8F3B-7BBEB595A05E}">
      <dgm:prSet phldrT="[Текст]"/>
      <dgm:spPr/>
      <dgm:t>
        <a:bodyPr/>
        <a:lstStyle/>
        <a:p>
          <a:r>
            <a:rPr lang="ru-RU" b="1" dirty="0" smtClean="0"/>
            <a:t>Работающих - 7</a:t>
          </a:r>
          <a:endParaRPr lang="ru-RU" b="1" dirty="0"/>
        </a:p>
      </dgm:t>
    </dgm:pt>
    <dgm:pt modelId="{27BF576A-5F15-4802-91EB-19EDFCA3B5F2}" type="parTrans" cxnId="{EA16DF4E-A87D-4BCA-80FE-CFB0ADE2DDB7}">
      <dgm:prSet/>
      <dgm:spPr/>
      <dgm:t>
        <a:bodyPr/>
        <a:lstStyle/>
        <a:p>
          <a:endParaRPr lang="ru-RU"/>
        </a:p>
      </dgm:t>
    </dgm:pt>
    <dgm:pt modelId="{3B9AF517-1CEC-4CAD-BB5F-904B16B17292}" type="sibTrans" cxnId="{EA16DF4E-A87D-4BCA-80FE-CFB0ADE2DDB7}">
      <dgm:prSet/>
      <dgm:spPr/>
      <dgm:t>
        <a:bodyPr/>
        <a:lstStyle/>
        <a:p>
          <a:endParaRPr lang="ru-RU"/>
        </a:p>
      </dgm:t>
    </dgm:pt>
    <dgm:pt modelId="{26550776-2F65-4713-A38D-6320CFE80BAC}">
      <dgm:prSet phldrT="[Текст]"/>
      <dgm:spPr/>
      <dgm:t>
        <a:bodyPr/>
        <a:lstStyle/>
        <a:p>
          <a:r>
            <a:rPr lang="ru-RU" b="1" dirty="0" smtClean="0"/>
            <a:t>Пенсионеров - 31</a:t>
          </a:r>
          <a:endParaRPr lang="ru-RU" b="1" dirty="0"/>
        </a:p>
      </dgm:t>
    </dgm:pt>
    <dgm:pt modelId="{C8D4AA95-F996-4638-894D-F6271851092A}" type="parTrans" cxnId="{2BA09136-A748-4D74-A3E8-D9EDCEFE22A4}">
      <dgm:prSet/>
      <dgm:spPr/>
      <dgm:t>
        <a:bodyPr/>
        <a:lstStyle/>
        <a:p>
          <a:endParaRPr lang="ru-RU"/>
        </a:p>
      </dgm:t>
    </dgm:pt>
    <dgm:pt modelId="{7FADE992-6576-4223-90BB-2687C97D42BF}" type="sibTrans" cxnId="{2BA09136-A748-4D74-A3E8-D9EDCEFE22A4}">
      <dgm:prSet/>
      <dgm:spPr/>
      <dgm:t>
        <a:bodyPr/>
        <a:lstStyle/>
        <a:p>
          <a:endParaRPr lang="ru-RU"/>
        </a:p>
      </dgm:t>
    </dgm:pt>
    <dgm:pt modelId="{8F440B13-0F98-4F91-8E33-BEED3E019129}">
      <dgm:prSet phldrT="[Текст]" custT="1"/>
      <dgm:spPr/>
      <dgm:t>
        <a:bodyPr/>
        <a:lstStyle/>
        <a:p>
          <a:r>
            <a:rPr lang="ru-RU" sz="2800" b="1" dirty="0" smtClean="0"/>
            <a:t>х. Украинский - 382</a:t>
          </a:r>
          <a:endParaRPr lang="ru-RU" sz="2800" b="1" dirty="0"/>
        </a:p>
      </dgm:t>
    </dgm:pt>
    <dgm:pt modelId="{9A953EFE-9C3B-4F96-B4CA-A311FA4193A0}" type="parTrans" cxnId="{0A6F8B24-B3E5-44A7-A766-DE3C45EC8CEC}">
      <dgm:prSet/>
      <dgm:spPr/>
      <dgm:t>
        <a:bodyPr/>
        <a:lstStyle/>
        <a:p>
          <a:endParaRPr lang="ru-RU"/>
        </a:p>
      </dgm:t>
    </dgm:pt>
    <dgm:pt modelId="{A488195E-D271-43AD-BC86-F763D9F5F544}" type="sibTrans" cxnId="{0A6F8B24-B3E5-44A7-A766-DE3C45EC8CEC}">
      <dgm:prSet/>
      <dgm:spPr/>
      <dgm:t>
        <a:bodyPr/>
        <a:lstStyle/>
        <a:p>
          <a:endParaRPr lang="ru-RU"/>
        </a:p>
      </dgm:t>
    </dgm:pt>
    <dgm:pt modelId="{6578F4A3-55EF-4D40-8232-A849CF78194C}">
      <dgm:prSet phldrT="[Текст]"/>
      <dgm:spPr/>
      <dgm:t>
        <a:bodyPr/>
        <a:lstStyle/>
        <a:p>
          <a:r>
            <a:rPr lang="ru-RU" b="1" dirty="0" smtClean="0"/>
            <a:t>Работающих - 63</a:t>
          </a:r>
          <a:endParaRPr lang="ru-RU" b="1" dirty="0"/>
        </a:p>
      </dgm:t>
    </dgm:pt>
    <dgm:pt modelId="{D2968CA7-38FC-45DB-8C34-B395935D58D0}" type="parTrans" cxnId="{650CD68F-5BC0-47D1-AC88-91052BA76ACD}">
      <dgm:prSet/>
      <dgm:spPr/>
      <dgm:t>
        <a:bodyPr/>
        <a:lstStyle/>
        <a:p>
          <a:endParaRPr lang="ru-RU"/>
        </a:p>
      </dgm:t>
    </dgm:pt>
    <dgm:pt modelId="{7475FEBC-20C0-4251-B319-8481287A1416}" type="sibTrans" cxnId="{650CD68F-5BC0-47D1-AC88-91052BA76ACD}">
      <dgm:prSet/>
      <dgm:spPr/>
      <dgm:t>
        <a:bodyPr/>
        <a:lstStyle/>
        <a:p>
          <a:endParaRPr lang="ru-RU"/>
        </a:p>
      </dgm:t>
    </dgm:pt>
    <dgm:pt modelId="{434CE9B7-0E6D-45D4-86D3-78F23AD17A9A}">
      <dgm:prSet phldrT="[Текст]"/>
      <dgm:spPr/>
      <dgm:t>
        <a:bodyPr/>
        <a:lstStyle/>
        <a:p>
          <a:r>
            <a:rPr lang="ru-RU" b="1" dirty="0" smtClean="0"/>
            <a:t>Пенсионеров - 65</a:t>
          </a:r>
          <a:endParaRPr lang="ru-RU" b="1" dirty="0"/>
        </a:p>
      </dgm:t>
    </dgm:pt>
    <dgm:pt modelId="{303CAEC9-9212-4702-9B1D-CFBC302EFE63}" type="parTrans" cxnId="{590BCE55-B8D9-4853-BBF0-A59E4DE37F38}">
      <dgm:prSet/>
      <dgm:spPr/>
      <dgm:t>
        <a:bodyPr/>
        <a:lstStyle/>
        <a:p>
          <a:endParaRPr lang="ru-RU"/>
        </a:p>
      </dgm:t>
    </dgm:pt>
    <dgm:pt modelId="{A0C557DD-CF0B-4C74-89D0-0CC5B569E55B}" type="sibTrans" cxnId="{590BCE55-B8D9-4853-BBF0-A59E4DE37F38}">
      <dgm:prSet/>
      <dgm:spPr/>
      <dgm:t>
        <a:bodyPr/>
        <a:lstStyle/>
        <a:p>
          <a:endParaRPr lang="ru-RU"/>
        </a:p>
      </dgm:t>
    </dgm:pt>
    <dgm:pt modelId="{5C02CD20-BBA5-4914-A04D-50D336EF1120}">
      <dgm:prSet/>
      <dgm:spPr/>
      <dgm:t>
        <a:bodyPr/>
        <a:lstStyle/>
        <a:p>
          <a:endParaRPr lang="ru-RU" dirty="0"/>
        </a:p>
      </dgm:t>
    </dgm:pt>
    <dgm:pt modelId="{6AA01502-5EC5-4186-A1A7-7BD5E6D8CD52}" type="parTrans" cxnId="{0D607106-2EF7-4708-B158-5A7835B475E1}">
      <dgm:prSet/>
      <dgm:spPr/>
      <dgm:t>
        <a:bodyPr/>
        <a:lstStyle/>
        <a:p>
          <a:endParaRPr lang="ru-RU"/>
        </a:p>
      </dgm:t>
    </dgm:pt>
    <dgm:pt modelId="{593ADE82-6B99-4A2D-BD66-62186FE03D69}" type="sibTrans" cxnId="{0D607106-2EF7-4708-B158-5A7835B475E1}">
      <dgm:prSet/>
      <dgm:spPr/>
      <dgm:t>
        <a:bodyPr/>
        <a:lstStyle/>
        <a:p>
          <a:endParaRPr lang="ru-RU"/>
        </a:p>
      </dgm:t>
    </dgm:pt>
    <dgm:pt modelId="{46C3776C-42B9-4B4D-A372-81D99203FB93}">
      <dgm:prSet/>
      <dgm:spPr/>
      <dgm:t>
        <a:bodyPr/>
        <a:lstStyle/>
        <a:p>
          <a:endParaRPr lang="ru-RU" dirty="0"/>
        </a:p>
      </dgm:t>
    </dgm:pt>
    <dgm:pt modelId="{1FCFF868-BAC0-461C-B881-F2BAC7F418F7}" type="parTrans" cxnId="{588EA2D5-315A-406E-8152-63695AC1C3A7}">
      <dgm:prSet/>
      <dgm:spPr/>
      <dgm:t>
        <a:bodyPr/>
        <a:lstStyle/>
        <a:p>
          <a:endParaRPr lang="ru-RU"/>
        </a:p>
      </dgm:t>
    </dgm:pt>
    <dgm:pt modelId="{4989406E-6E55-4274-A439-A4DAE0DA3867}" type="sibTrans" cxnId="{588EA2D5-315A-406E-8152-63695AC1C3A7}">
      <dgm:prSet/>
      <dgm:spPr/>
      <dgm:t>
        <a:bodyPr/>
        <a:lstStyle/>
        <a:p>
          <a:endParaRPr lang="ru-RU"/>
        </a:p>
      </dgm:t>
    </dgm:pt>
    <dgm:pt modelId="{EC830F71-B123-4A67-B0C7-AB5150DDAE16}">
      <dgm:prSet custT="1"/>
      <dgm:spPr/>
      <dgm:t>
        <a:bodyPr/>
        <a:lstStyle/>
        <a:p>
          <a:r>
            <a:rPr lang="ru-RU" sz="3200" b="1" dirty="0" smtClean="0"/>
            <a:t>х. Прощальный</a:t>
          </a:r>
        </a:p>
        <a:p>
          <a:r>
            <a:rPr lang="ru-RU" sz="2400" b="1" dirty="0" smtClean="0">
              <a:solidFill>
                <a:schemeClr val="tx1"/>
              </a:solidFill>
            </a:rPr>
            <a:t>Работающих – 27</a:t>
          </a:r>
          <a:r>
            <a:rPr lang="ru-RU" sz="1800" b="1" dirty="0" smtClean="0">
              <a:solidFill>
                <a:schemeClr val="tx1"/>
              </a:solidFill>
            </a:rPr>
            <a:t/>
          </a:r>
          <a:r>
            <a:rPr lang="ru-RU" sz="2400" b="1" dirty="0" smtClean="0">
              <a:solidFill>
                <a:schemeClr val="tx1"/>
              </a:solidFill>
            </a:rPr>
            <a:t>Пенсионеров - 42</a:t>
          </a:r>
        </a:p>
        <a:p>
          <a:endParaRPr lang="ru-RU" sz="1800" b="1" dirty="0" smtClean="0">
            <a:solidFill>
              <a:schemeClr val="tx1"/>
            </a:solidFill>
          </a:endParaRPr>
        </a:p>
        <a:p>
          <a:endParaRPr lang="ru-RU" sz="1100" b="1" dirty="0"/>
        </a:p>
      </dgm:t>
    </dgm:pt>
    <dgm:pt modelId="{F63D9B3C-9803-49D5-B9A6-6BE345C3E513}" type="sibTrans" cxnId="{F95D4ED2-0F5F-40A6-8AD3-8DC381D4D709}">
      <dgm:prSet/>
      <dgm:spPr/>
      <dgm:t>
        <a:bodyPr/>
        <a:lstStyle/>
        <a:p>
          <a:endParaRPr lang="ru-RU"/>
        </a:p>
      </dgm:t>
    </dgm:pt>
    <dgm:pt modelId="{DEB49514-79FA-458E-A092-9AD3B1F4420B}" type="parTrans" cxnId="{F95D4ED2-0F5F-40A6-8AD3-8DC381D4D709}">
      <dgm:prSet/>
      <dgm:spPr/>
      <dgm:t>
        <a:bodyPr/>
        <a:lstStyle/>
        <a:p>
          <a:endParaRPr lang="ru-RU"/>
        </a:p>
      </dgm:t>
    </dgm:pt>
    <dgm:pt modelId="{C4856ED3-6ED4-4287-BC63-EBEAEB0382EC}" type="pres">
      <dgm:prSet presAssocID="{8E1BDBBB-E0D7-4BD4-94DA-F64482E1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78705-76AA-423F-A295-0FCFCAFDDBD1}" type="pres">
      <dgm:prSet presAssocID="{EC830F71-B123-4A67-B0C7-AB5150DDAE16}" presName="boxAndChildren" presStyleCnt="0"/>
      <dgm:spPr/>
    </dgm:pt>
    <dgm:pt modelId="{6C17281A-270A-49CC-AAD4-66CBAE6802D5}" type="pres">
      <dgm:prSet presAssocID="{EC830F71-B123-4A67-B0C7-AB5150DDAE16}" presName="parentTextBox" presStyleLbl="node1" presStyleIdx="0" presStyleCnt="4" custScaleY="160858"/>
      <dgm:spPr/>
      <dgm:t>
        <a:bodyPr/>
        <a:lstStyle/>
        <a:p>
          <a:endParaRPr lang="ru-RU"/>
        </a:p>
      </dgm:t>
    </dgm:pt>
    <dgm:pt modelId="{A0B32E97-833C-45C4-A320-4229EA437CB1}" type="pres">
      <dgm:prSet presAssocID="{A488195E-D271-43AD-BC86-F763D9F5F544}" presName="sp" presStyleCnt="0"/>
      <dgm:spPr/>
    </dgm:pt>
    <dgm:pt modelId="{E196C868-AFC2-4E79-B9ED-F86DC7FF41A2}" type="pres">
      <dgm:prSet presAssocID="{8F440B13-0F98-4F91-8E33-BEED3E019129}" presName="arrowAndChildren" presStyleCnt="0"/>
      <dgm:spPr/>
    </dgm:pt>
    <dgm:pt modelId="{1CB8A2E8-C055-42A4-A73C-2C7F69C3DE49}" type="pres">
      <dgm:prSet presAssocID="{8F440B13-0F98-4F91-8E33-BEED3E019129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BDB8425-A6DA-414A-9656-79969B1280B9}" type="pres">
      <dgm:prSet presAssocID="{8F440B13-0F98-4F91-8E33-BEED3E019129}" presName="arrow" presStyleLbl="node1" presStyleIdx="1" presStyleCnt="4" custLinFactNeighborY="-1474"/>
      <dgm:spPr/>
      <dgm:t>
        <a:bodyPr/>
        <a:lstStyle/>
        <a:p>
          <a:endParaRPr lang="ru-RU"/>
        </a:p>
      </dgm:t>
    </dgm:pt>
    <dgm:pt modelId="{945B6C8D-84D7-4613-93DA-B57030CB49CA}" type="pres">
      <dgm:prSet presAssocID="{8F440B13-0F98-4F91-8E33-BEED3E019129}" presName="descendantArrow" presStyleCnt="0"/>
      <dgm:spPr/>
    </dgm:pt>
    <dgm:pt modelId="{B8C8E62B-3C69-4C87-AF1C-C0B7A8D865F8}" type="pres">
      <dgm:prSet presAssocID="{6578F4A3-55EF-4D40-8232-A849CF78194C}" presName="childTextArrow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1FE94-EF41-4041-A781-3A023563156C}" type="pres">
      <dgm:prSet presAssocID="{46C3776C-42B9-4B4D-A372-81D99203FB93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FED75-BAAA-4815-A6E8-0AA4357A4F2E}" type="pres">
      <dgm:prSet presAssocID="{434CE9B7-0E6D-45D4-86D3-78F23AD17A9A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F4E8D-BE50-44BC-BBC2-A6EA722177A7}" type="pres">
      <dgm:prSet presAssocID="{2B7D0457-AC17-48EA-87A6-CD1CF186A949}" presName="sp" presStyleCnt="0"/>
      <dgm:spPr/>
    </dgm:pt>
    <dgm:pt modelId="{1DF8E1E1-81EA-4239-B118-5470C3DE71FD}" type="pres">
      <dgm:prSet presAssocID="{58374C66-730C-4887-B959-3509BE468CDD}" presName="arrowAndChildren" presStyleCnt="0"/>
      <dgm:spPr/>
    </dgm:pt>
    <dgm:pt modelId="{939C53F9-D1DC-4379-80D0-CF8ADA079EDC}" type="pres">
      <dgm:prSet presAssocID="{58374C66-730C-4887-B959-3509BE468CD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8E18270D-111B-43FA-8209-41112E37E6EE}" type="pres">
      <dgm:prSet presAssocID="{58374C66-730C-4887-B959-3509BE468CDD}" presName="arrow" presStyleLbl="node1" presStyleIdx="2" presStyleCnt="4" custLinFactNeighborY="-798"/>
      <dgm:spPr/>
      <dgm:t>
        <a:bodyPr/>
        <a:lstStyle/>
        <a:p>
          <a:endParaRPr lang="ru-RU"/>
        </a:p>
      </dgm:t>
    </dgm:pt>
    <dgm:pt modelId="{1D4E848E-21EE-4637-97FC-3F30F9B33D17}" type="pres">
      <dgm:prSet presAssocID="{58374C66-730C-4887-B959-3509BE468CDD}" presName="descendantArrow" presStyleCnt="0"/>
      <dgm:spPr/>
    </dgm:pt>
    <dgm:pt modelId="{CF899731-30DB-49E5-9A2E-8044111E0CE0}" type="pres">
      <dgm:prSet presAssocID="{46534DD6-C6F4-468D-8F3B-7BBEB595A05E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73D0E-32C5-4910-8BFB-9143A6533F25}" type="pres">
      <dgm:prSet presAssocID="{5C02CD20-BBA5-4914-A04D-50D336EF1120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4D77E-6BBA-4C46-9348-BFD9C3417528}" type="pres">
      <dgm:prSet presAssocID="{26550776-2F65-4713-A38D-6320CFE80BAC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5BC4-97D3-4C34-B641-F9E0084F4198}" type="pres">
      <dgm:prSet presAssocID="{10ABFB1E-06D2-4B1A-BBFA-876CB84DA685}" presName="sp" presStyleCnt="0"/>
      <dgm:spPr/>
    </dgm:pt>
    <dgm:pt modelId="{043600CA-B92D-4400-8CCC-5A8C2BF1BC18}" type="pres">
      <dgm:prSet presAssocID="{958A228D-ED28-4E68-A99D-0655981F537D}" presName="arrowAndChildren" presStyleCnt="0"/>
      <dgm:spPr/>
    </dgm:pt>
    <dgm:pt modelId="{A7F865D4-94BE-4B8A-A035-40B0582CEF58}" type="pres">
      <dgm:prSet presAssocID="{958A228D-ED28-4E68-A99D-0655981F537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7D3A0E1-90AE-474F-B136-4CB6E4394C43}" type="pres">
      <dgm:prSet presAssocID="{958A228D-ED28-4E68-A99D-0655981F537D}" presName="arrow" presStyleLbl="node1" presStyleIdx="3" presStyleCnt="4"/>
      <dgm:spPr/>
      <dgm:t>
        <a:bodyPr/>
        <a:lstStyle/>
        <a:p>
          <a:endParaRPr lang="ru-RU"/>
        </a:p>
      </dgm:t>
    </dgm:pt>
    <dgm:pt modelId="{6FA92DDF-9A2C-4E3B-ABCE-3FE37892096B}" type="pres">
      <dgm:prSet presAssocID="{958A228D-ED28-4E68-A99D-0655981F537D}" presName="descendantArrow" presStyleCnt="0"/>
      <dgm:spPr/>
    </dgm:pt>
    <dgm:pt modelId="{4EDBF5C0-3385-4BE2-9A9D-EE8139715553}" type="pres">
      <dgm:prSet presAssocID="{8461C5DA-FA0E-4387-89FF-88F6DC3CADCA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028DA-7F14-409A-9757-2BDEA8257696}" type="pres">
      <dgm:prSet presAssocID="{F4E83B1F-025F-4A04-BA56-C1B09E4347B1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26779-0532-4A81-A4FA-3E389C7FBE96}" type="presOf" srcId="{58374C66-730C-4887-B959-3509BE468CDD}" destId="{8E18270D-111B-43FA-8209-41112E37E6EE}" srcOrd="1" destOrd="0" presId="urn:microsoft.com/office/officeart/2005/8/layout/process4"/>
    <dgm:cxn modelId="{30A52498-A46B-4CC4-9F41-3F4F620D3EF1}" srcId="{8E1BDBBB-E0D7-4BD4-94DA-F64482E1FCDF}" destId="{958A228D-ED28-4E68-A99D-0655981F537D}" srcOrd="0" destOrd="0" parTransId="{772CC843-0C18-4C82-959B-4A92EA55C193}" sibTransId="{10ABFB1E-06D2-4B1A-BBFA-876CB84DA685}"/>
    <dgm:cxn modelId="{2BA09136-A748-4D74-A3E8-D9EDCEFE22A4}" srcId="{58374C66-730C-4887-B959-3509BE468CDD}" destId="{26550776-2F65-4713-A38D-6320CFE80BAC}" srcOrd="2" destOrd="0" parTransId="{C8D4AA95-F996-4638-894D-F6271851092A}" sibTransId="{7FADE992-6576-4223-90BB-2687C97D42BF}"/>
    <dgm:cxn modelId="{51D7F151-5BAE-4339-B826-2E7B3D226E31}" type="presOf" srcId="{26550776-2F65-4713-A38D-6320CFE80BAC}" destId="{3494D77E-6BBA-4C46-9348-BFD9C3417528}" srcOrd="0" destOrd="0" presId="urn:microsoft.com/office/officeart/2005/8/layout/process4"/>
    <dgm:cxn modelId="{49C18106-6D23-4358-8708-94F40D4DDDB8}" type="presOf" srcId="{958A228D-ED28-4E68-A99D-0655981F537D}" destId="{A7F865D4-94BE-4B8A-A035-40B0582CEF58}" srcOrd="0" destOrd="0" presId="urn:microsoft.com/office/officeart/2005/8/layout/process4"/>
    <dgm:cxn modelId="{590BCE55-B8D9-4853-BBF0-A59E4DE37F38}" srcId="{8F440B13-0F98-4F91-8E33-BEED3E019129}" destId="{434CE9B7-0E6D-45D4-86D3-78F23AD17A9A}" srcOrd="2" destOrd="0" parTransId="{303CAEC9-9212-4702-9B1D-CFBC302EFE63}" sibTransId="{A0C557DD-CF0B-4C74-89D0-0CC5B569E55B}"/>
    <dgm:cxn modelId="{B672ED23-CB79-4FAB-9225-9BE511AA8BD3}" type="presOf" srcId="{8E1BDBBB-E0D7-4BD4-94DA-F64482E1FCDF}" destId="{C4856ED3-6ED4-4287-BC63-EBEAEB0382EC}" srcOrd="0" destOrd="0" presId="urn:microsoft.com/office/officeart/2005/8/layout/process4"/>
    <dgm:cxn modelId="{06BE2CC0-8F92-4EE3-981E-1991E66010CC}" type="presOf" srcId="{958A228D-ED28-4E68-A99D-0655981F537D}" destId="{57D3A0E1-90AE-474F-B136-4CB6E4394C43}" srcOrd="1" destOrd="0" presId="urn:microsoft.com/office/officeart/2005/8/layout/process4"/>
    <dgm:cxn modelId="{650CD68F-5BC0-47D1-AC88-91052BA76ACD}" srcId="{8F440B13-0F98-4F91-8E33-BEED3E019129}" destId="{6578F4A3-55EF-4D40-8232-A849CF78194C}" srcOrd="0" destOrd="0" parTransId="{D2968CA7-38FC-45DB-8C34-B395935D58D0}" sibTransId="{7475FEBC-20C0-4251-B319-8481287A1416}"/>
    <dgm:cxn modelId="{DA6A1A14-7236-47F5-AD98-14F0CD0C0CAF}" type="presOf" srcId="{8F440B13-0F98-4F91-8E33-BEED3E019129}" destId="{1CB8A2E8-C055-42A4-A73C-2C7F69C3DE49}" srcOrd="0" destOrd="0" presId="urn:microsoft.com/office/officeart/2005/8/layout/process4"/>
    <dgm:cxn modelId="{B70A5CE2-FD27-4428-AC2E-26121D573438}" srcId="{958A228D-ED28-4E68-A99D-0655981F537D}" destId="{F4E83B1F-025F-4A04-BA56-C1B09E4347B1}" srcOrd="1" destOrd="0" parTransId="{EE8261D9-D903-4830-A103-4407EFED84D8}" sibTransId="{B79F2D0D-A3FA-431A-8FBA-D00A7A546803}"/>
    <dgm:cxn modelId="{F95D4ED2-0F5F-40A6-8AD3-8DC381D4D709}" srcId="{8E1BDBBB-E0D7-4BD4-94DA-F64482E1FCDF}" destId="{EC830F71-B123-4A67-B0C7-AB5150DDAE16}" srcOrd="3" destOrd="0" parTransId="{DEB49514-79FA-458E-A092-9AD3B1F4420B}" sibTransId="{F63D9B3C-9803-49D5-B9A6-6BE345C3E513}"/>
    <dgm:cxn modelId="{0A6F8B24-B3E5-44A7-A766-DE3C45EC8CEC}" srcId="{8E1BDBBB-E0D7-4BD4-94DA-F64482E1FCDF}" destId="{8F440B13-0F98-4F91-8E33-BEED3E019129}" srcOrd="2" destOrd="0" parTransId="{9A953EFE-9C3B-4F96-B4CA-A311FA4193A0}" sibTransId="{A488195E-D271-43AD-BC86-F763D9F5F544}"/>
    <dgm:cxn modelId="{DD8E72FF-67FE-45B2-954C-D7C6514E983E}" type="presOf" srcId="{F4E83B1F-025F-4A04-BA56-C1B09E4347B1}" destId="{8F5028DA-7F14-409A-9757-2BDEA8257696}" srcOrd="0" destOrd="0" presId="urn:microsoft.com/office/officeart/2005/8/layout/process4"/>
    <dgm:cxn modelId="{044AB482-77E2-40AD-94C0-11908C830CFA}" type="presOf" srcId="{6578F4A3-55EF-4D40-8232-A849CF78194C}" destId="{B8C8E62B-3C69-4C87-AF1C-C0B7A8D865F8}" srcOrd="0" destOrd="0" presId="urn:microsoft.com/office/officeart/2005/8/layout/process4"/>
    <dgm:cxn modelId="{51CCE928-F6D3-49E3-A1E0-6466DEE82E31}" type="presOf" srcId="{8461C5DA-FA0E-4387-89FF-88F6DC3CADCA}" destId="{4EDBF5C0-3385-4BE2-9A9D-EE8139715553}" srcOrd="0" destOrd="0" presId="urn:microsoft.com/office/officeart/2005/8/layout/process4"/>
    <dgm:cxn modelId="{7F3E2A27-FCB5-4C19-8153-99765BC86F7D}" type="presOf" srcId="{46C3776C-42B9-4B4D-A372-81D99203FB93}" destId="{C931FE94-EF41-4041-A781-3A023563156C}" srcOrd="0" destOrd="0" presId="urn:microsoft.com/office/officeart/2005/8/layout/process4"/>
    <dgm:cxn modelId="{D153FB48-FE5B-4C7E-8133-1166491A8406}" type="presOf" srcId="{5C02CD20-BBA5-4914-A04D-50D336EF1120}" destId="{E1873D0E-32C5-4910-8BFB-9143A6533F25}" srcOrd="0" destOrd="0" presId="urn:microsoft.com/office/officeart/2005/8/layout/process4"/>
    <dgm:cxn modelId="{BB6731AF-23C9-43BA-8DBC-F7F9B41ACE24}" type="presOf" srcId="{8F440B13-0F98-4F91-8E33-BEED3E019129}" destId="{2BDB8425-A6DA-414A-9656-79969B1280B9}" srcOrd="1" destOrd="0" presId="urn:microsoft.com/office/officeart/2005/8/layout/process4"/>
    <dgm:cxn modelId="{78393355-A105-49AF-982B-B428A03784F4}" type="presOf" srcId="{EC830F71-B123-4A67-B0C7-AB5150DDAE16}" destId="{6C17281A-270A-49CC-AAD4-66CBAE6802D5}" srcOrd="0" destOrd="0" presId="urn:microsoft.com/office/officeart/2005/8/layout/process4"/>
    <dgm:cxn modelId="{9B8C33F0-739E-4884-B25A-40CE306FA929}" type="presOf" srcId="{434CE9B7-0E6D-45D4-86D3-78F23AD17A9A}" destId="{DCEFED75-BAAA-4815-A6E8-0AA4357A4F2E}" srcOrd="0" destOrd="0" presId="urn:microsoft.com/office/officeart/2005/8/layout/process4"/>
    <dgm:cxn modelId="{0D607106-2EF7-4708-B158-5A7835B475E1}" srcId="{58374C66-730C-4887-B959-3509BE468CDD}" destId="{5C02CD20-BBA5-4914-A04D-50D336EF1120}" srcOrd="1" destOrd="0" parTransId="{6AA01502-5EC5-4186-A1A7-7BD5E6D8CD52}" sibTransId="{593ADE82-6B99-4A2D-BD66-62186FE03D69}"/>
    <dgm:cxn modelId="{ED15E530-3A3D-4DCA-AB95-CFC255A93FBF}" type="presOf" srcId="{58374C66-730C-4887-B959-3509BE468CDD}" destId="{939C53F9-D1DC-4379-80D0-CF8ADA079EDC}" srcOrd="0" destOrd="0" presId="urn:microsoft.com/office/officeart/2005/8/layout/process4"/>
    <dgm:cxn modelId="{3EF3CCAC-7FA8-4C23-9CF4-650D68B4D0AF}" srcId="{8E1BDBBB-E0D7-4BD4-94DA-F64482E1FCDF}" destId="{58374C66-730C-4887-B959-3509BE468CDD}" srcOrd="1" destOrd="0" parTransId="{0B5AEE6D-0386-449B-8CBA-F669DC1746D0}" sibTransId="{2B7D0457-AC17-48EA-87A6-CD1CF186A949}"/>
    <dgm:cxn modelId="{EA16DF4E-A87D-4BCA-80FE-CFB0ADE2DDB7}" srcId="{58374C66-730C-4887-B959-3509BE468CDD}" destId="{46534DD6-C6F4-468D-8F3B-7BBEB595A05E}" srcOrd="0" destOrd="0" parTransId="{27BF576A-5F15-4802-91EB-19EDFCA3B5F2}" sibTransId="{3B9AF517-1CEC-4CAD-BB5F-904B16B17292}"/>
    <dgm:cxn modelId="{4B7E18C5-3137-41D4-B2B4-4E4F6F94B5B8}" srcId="{958A228D-ED28-4E68-A99D-0655981F537D}" destId="{8461C5DA-FA0E-4387-89FF-88F6DC3CADCA}" srcOrd="0" destOrd="0" parTransId="{66A3639A-A7CF-4C56-9EA7-6BE130BBF6E4}" sibTransId="{A1B1540A-98F4-40B9-99E4-E8C631B71D41}"/>
    <dgm:cxn modelId="{B3FCAF94-FB80-48E3-9864-7FF0DB815D41}" type="presOf" srcId="{46534DD6-C6F4-468D-8F3B-7BBEB595A05E}" destId="{CF899731-30DB-49E5-9A2E-8044111E0CE0}" srcOrd="0" destOrd="0" presId="urn:microsoft.com/office/officeart/2005/8/layout/process4"/>
    <dgm:cxn modelId="{588EA2D5-315A-406E-8152-63695AC1C3A7}" srcId="{8F440B13-0F98-4F91-8E33-BEED3E019129}" destId="{46C3776C-42B9-4B4D-A372-81D99203FB93}" srcOrd="1" destOrd="0" parTransId="{1FCFF868-BAC0-461C-B881-F2BAC7F418F7}" sibTransId="{4989406E-6E55-4274-A439-A4DAE0DA3867}"/>
    <dgm:cxn modelId="{B8746861-06B7-4293-97B5-D409A668B5A5}" type="presParOf" srcId="{C4856ED3-6ED4-4287-BC63-EBEAEB0382EC}" destId="{EDA78705-76AA-423F-A295-0FCFCAFDDBD1}" srcOrd="0" destOrd="0" presId="urn:microsoft.com/office/officeart/2005/8/layout/process4"/>
    <dgm:cxn modelId="{C2FCBC85-1725-42F1-947F-24F8ABDA0801}" type="presParOf" srcId="{EDA78705-76AA-423F-A295-0FCFCAFDDBD1}" destId="{6C17281A-270A-49CC-AAD4-66CBAE6802D5}" srcOrd="0" destOrd="0" presId="urn:microsoft.com/office/officeart/2005/8/layout/process4"/>
    <dgm:cxn modelId="{789C8968-0B16-4315-95D4-D372BE96DD87}" type="presParOf" srcId="{C4856ED3-6ED4-4287-BC63-EBEAEB0382EC}" destId="{A0B32E97-833C-45C4-A320-4229EA437CB1}" srcOrd="1" destOrd="0" presId="urn:microsoft.com/office/officeart/2005/8/layout/process4"/>
    <dgm:cxn modelId="{CC033816-A399-4C8E-A62E-443D456364D3}" type="presParOf" srcId="{C4856ED3-6ED4-4287-BC63-EBEAEB0382EC}" destId="{E196C868-AFC2-4E79-B9ED-F86DC7FF41A2}" srcOrd="2" destOrd="0" presId="urn:microsoft.com/office/officeart/2005/8/layout/process4"/>
    <dgm:cxn modelId="{B9D18EAE-3401-443A-A44C-9C2749581CDD}" type="presParOf" srcId="{E196C868-AFC2-4E79-B9ED-F86DC7FF41A2}" destId="{1CB8A2E8-C055-42A4-A73C-2C7F69C3DE49}" srcOrd="0" destOrd="0" presId="urn:microsoft.com/office/officeart/2005/8/layout/process4"/>
    <dgm:cxn modelId="{79F459D4-4B2B-4787-A23B-130B44CCD9FF}" type="presParOf" srcId="{E196C868-AFC2-4E79-B9ED-F86DC7FF41A2}" destId="{2BDB8425-A6DA-414A-9656-79969B1280B9}" srcOrd="1" destOrd="0" presId="urn:microsoft.com/office/officeart/2005/8/layout/process4"/>
    <dgm:cxn modelId="{DA1CE550-ECF9-42CE-98EE-F76F12C8CF92}" type="presParOf" srcId="{E196C868-AFC2-4E79-B9ED-F86DC7FF41A2}" destId="{945B6C8D-84D7-4613-93DA-B57030CB49CA}" srcOrd="2" destOrd="0" presId="urn:microsoft.com/office/officeart/2005/8/layout/process4"/>
    <dgm:cxn modelId="{34354A4C-1C92-4FFC-8E24-D76B18C5306A}" type="presParOf" srcId="{945B6C8D-84D7-4613-93DA-B57030CB49CA}" destId="{B8C8E62B-3C69-4C87-AF1C-C0B7A8D865F8}" srcOrd="0" destOrd="0" presId="urn:microsoft.com/office/officeart/2005/8/layout/process4"/>
    <dgm:cxn modelId="{764FC9EB-9EF1-4DA8-8F88-E8D616B2CB32}" type="presParOf" srcId="{945B6C8D-84D7-4613-93DA-B57030CB49CA}" destId="{C931FE94-EF41-4041-A781-3A023563156C}" srcOrd="1" destOrd="0" presId="urn:microsoft.com/office/officeart/2005/8/layout/process4"/>
    <dgm:cxn modelId="{DFF3E00E-98AB-4297-9126-01D6E1E64A4A}" type="presParOf" srcId="{945B6C8D-84D7-4613-93DA-B57030CB49CA}" destId="{DCEFED75-BAAA-4815-A6E8-0AA4357A4F2E}" srcOrd="2" destOrd="0" presId="urn:microsoft.com/office/officeart/2005/8/layout/process4"/>
    <dgm:cxn modelId="{A0A8D161-E371-4EB7-917B-4D4198A63A77}" type="presParOf" srcId="{C4856ED3-6ED4-4287-BC63-EBEAEB0382EC}" destId="{9D1F4E8D-BE50-44BC-BBC2-A6EA722177A7}" srcOrd="3" destOrd="0" presId="urn:microsoft.com/office/officeart/2005/8/layout/process4"/>
    <dgm:cxn modelId="{45ACBE01-57A7-4C47-93DB-01FC7538385E}" type="presParOf" srcId="{C4856ED3-6ED4-4287-BC63-EBEAEB0382EC}" destId="{1DF8E1E1-81EA-4239-B118-5470C3DE71FD}" srcOrd="4" destOrd="0" presId="urn:microsoft.com/office/officeart/2005/8/layout/process4"/>
    <dgm:cxn modelId="{E0F3341A-1CD0-4C1B-BF94-BCE2715634E1}" type="presParOf" srcId="{1DF8E1E1-81EA-4239-B118-5470C3DE71FD}" destId="{939C53F9-D1DC-4379-80D0-CF8ADA079EDC}" srcOrd="0" destOrd="0" presId="urn:microsoft.com/office/officeart/2005/8/layout/process4"/>
    <dgm:cxn modelId="{E878CED4-7DBF-4226-BF53-F59B5B2A76C1}" type="presParOf" srcId="{1DF8E1E1-81EA-4239-B118-5470C3DE71FD}" destId="{8E18270D-111B-43FA-8209-41112E37E6EE}" srcOrd="1" destOrd="0" presId="urn:microsoft.com/office/officeart/2005/8/layout/process4"/>
    <dgm:cxn modelId="{A2CE7719-E9D7-4151-AB6F-75ED4E73F933}" type="presParOf" srcId="{1DF8E1E1-81EA-4239-B118-5470C3DE71FD}" destId="{1D4E848E-21EE-4637-97FC-3F30F9B33D17}" srcOrd="2" destOrd="0" presId="urn:microsoft.com/office/officeart/2005/8/layout/process4"/>
    <dgm:cxn modelId="{19E1044D-B0E2-4213-AC0E-E5022BC0730D}" type="presParOf" srcId="{1D4E848E-21EE-4637-97FC-3F30F9B33D17}" destId="{CF899731-30DB-49E5-9A2E-8044111E0CE0}" srcOrd="0" destOrd="0" presId="urn:microsoft.com/office/officeart/2005/8/layout/process4"/>
    <dgm:cxn modelId="{C6BD0FB5-8748-497C-95F1-058DD60BD03B}" type="presParOf" srcId="{1D4E848E-21EE-4637-97FC-3F30F9B33D17}" destId="{E1873D0E-32C5-4910-8BFB-9143A6533F25}" srcOrd="1" destOrd="0" presId="urn:microsoft.com/office/officeart/2005/8/layout/process4"/>
    <dgm:cxn modelId="{C1845A4B-2D53-418B-A934-6F82F5074B60}" type="presParOf" srcId="{1D4E848E-21EE-4637-97FC-3F30F9B33D17}" destId="{3494D77E-6BBA-4C46-9348-BFD9C3417528}" srcOrd="2" destOrd="0" presId="urn:microsoft.com/office/officeart/2005/8/layout/process4"/>
    <dgm:cxn modelId="{BCD7037E-4C53-411F-9886-A804FB945B95}" type="presParOf" srcId="{C4856ED3-6ED4-4287-BC63-EBEAEB0382EC}" destId="{07265BC4-97D3-4C34-B641-F9E0084F4198}" srcOrd="5" destOrd="0" presId="urn:microsoft.com/office/officeart/2005/8/layout/process4"/>
    <dgm:cxn modelId="{FA219F9A-F8B8-4BF8-85D3-F85A39A7B96F}" type="presParOf" srcId="{C4856ED3-6ED4-4287-BC63-EBEAEB0382EC}" destId="{043600CA-B92D-4400-8CCC-5A8C2BF1BC18}" srcOrd="6" destOrd="0" presId="urn:microsoft.com/office/officeart/2005/8/layout/process4"/>
    <dgm:cxn modelId="{CBA03CA6-4243-4C16-A4C9-D62D601946BE}" type="presParOf" srcId="{043600CA-B92D-4400-8CCC-5A8C2BF1BC18}" destId="{A7F865D4-94BE-4B8A-A035-40B0582CEF58}" srcOrd="0" destOrd="0" presId="urn:microsoft.com/office/officeart/2005/8/layout/process4"/>
    <dgm:cxn modelId="{D1D30002-5BC2-4085-80E0-D01FDBC07D5C}" type="presParOf" srcId="{043600CA-B92D-4400-8CCC-5A8C2BF1BC18}" destId="{57D3A0E1-90AE-474F-B136-4CB6E4394C43}" srcOrd="1" destOrd="0" presId="urn:microsoft.com/office/officeart/2005/8/layout/process4"/>
    <dgm:cxn modelId="{4EA0C63D-CC34-43D9-B722-E3917181B495}" type="presParOf" srcId="{043600CA-B92D-4400-8CCC-5A8C2BF1BC18}" destId="{6FA92DDF-9A2C-4E3B-ABCE-3FE37892096B}" srcOrd="2" destOrd="0" presId="urn:microsoft.com/office/officeart/2005/8/layout/process4"/>
    <dgm:cxn modelId="{93CE44EA-17AE-4C5C-BAAA-3FE6C3D97431}" type="presParOf" srcId="{6FA92DDF-9A2C-4E3B-ABCE-3FE37892096B}" destId="{4EDBF5C0-3385-4BE2-9A9D-EE8139715553}" srcOrd="0" destOrd="0" presId="urn:microsoft.com/office/officeart/2005/8/layout/process4"/>
    <dgm:cxn modelId="{8857D168-7519-4A53-8335-166E3357CA5A}" type="presParOf" srcId="{6FA92DDF-9A2C-4E3B-ABCE-3FE37892096B}" destId="{8F5028DA-7F14-409A-9757-2BDEA82576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B41B6-5071-4058-8935-BF3F44B70EE2}">
      <dsp:nvSpPr>
        <dsp:cNvPr id="0" name=""/>
        <dsp:cNvSpPr/>
      </dsp:nvSpPr>
      <dsp:spPr>
        <a:xfrm>
          <a:off x="0" y="432051"/>
          <a:ext cx="2677797" cy="2587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Общая площадь – </a:t>
          </a:r>
          <a:r>
            <a:rPr lang="ru-RU" sz="2400" b="1" kern="1200" dirty="0" smtClean="0">
              <a:solidFill>
                <a:srgbClr val="FF0000"/>
              </a:solidFill>
              <a:latin typeface="Georgia" panose="02040502050405020303" pitchFamily="18" charset="0"/>
            </a:rPr>
            <a:t>103,3 </a:t>
          </a:r>
          <a:r>
            <a:rPr lang="ru-RU" sz="2400" b="1" kern="1200" dirty="0" err="1" smtClean="0">
              <a:solidFill>
                <a:srgbClr val="FF0000"/>
              </a:solidFill>
              <a:latin typeface="Georgia" panose="02040502050405020303" pitchFamily="18" charset="0"/>
            </a:rPr>
            <a:t>кв.км</a:t>
          </a:r>
          <a:r>
            <a:rPr lang="ru-RU" sz="2400" b="1" kern="1200" dirty="0" smtClean="0">
              <a:latin typeface="Georgia" panose="02040502050405020303" pitchFamily="18" charset="0"/>
            </a:rPr>
            <a:t>, что составляет </a:t>
          </a:r>
          <a:r>
            <a:rPr lang="ru-RU" sz="2400" b="1" kern="1200" dirty="0" smtClean="0">
              <a:solidFill>
                <a:srgbClr val="FF0000"/>
              </a:solidFill>
              <a:latin typeface="Georgia" panose="02040502050405020303" pitchFamily="18" charset="0"/>
            </a:rPr>
            <a:t>7%</a:t>
          </a:r>
          <a:r>
            <a:rPr lang="ru-RU" sz="2400" b="1" kern="1200" dirty="0" smtClean="0">
              <a:latin typeface="Georgia" panose="02040502050405020303" pitchFamily="18" charset="0"/>
            </a:rPr>
            <a:t> от площади района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0" y="432051"/>
        <a:ext cx="2677797" cy="2587121"/>
      </dsp:txXfrm>
    </dsp:sp>
    <dsp:sp modelId="{BFB879D6-EE7A-42B0-92CC-F46B3470948A}">
      <dsp:nvSpPr>
        <dsp:cNvPr id="0" name=""/>
        <dsp:cNvSpPr/>
      </dsp:nvSpPr>
      <dsp:spPr>
        <a:xfrm>
          <a:off x="2945577" y="432051"/>
          <a:ext cx="2677797" cy="2587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Численность населения – </a:t>
          </a:r>
          <a:r>
            <a:rPr lang="ru-RU" sz="2400" b="1" kern="1200" dirty="0" smtClean="0">
              <a:solidFill>
                <a:srgbClr val="FF0000"/>
              </a:solidFill>
              <a:latin typeface="Georgia" panose="02040502050405020303" pitchFamily="18" charset="0"/>
            </a:rPr>
            <a:t>1498 чел</a:t>
          </a:r>
          <a:r>
            <a:rPr lang="ru-RU" sz="2400" b="1" kern="1200" dirty="0" smtClean="0">
              <a:latin typeface="Georgia" panose="02040502050405020303" pitchFamily="18" charset="0"/>
            </a:rPr>
            <a:t>, что составляет </a:t>
          </a:r>
          <a:r>
            <a:rPr lang="ru-RU" sz="2400" b="1" kern="1200" dirty="0" smtClean="0">
              <a:solidFill>
                <a:srgbClr val="FF0000"/>
              </a:solidFill>
              <a:latin typeface="Georgia" panose="02040502050405020303" pitchFamily="18" charset="0"/>
            </a:rPr>
            <a:t>4 %</a:t>
          </a:r>
          <a:r>
            <a:rPr lang="ru-RU" sz="2400" b="1" kern="1200" dirty="0" smtClean="0">
              <a:latin typeface="Georgia" panose="02040502050405020303" pitchFamily="18" charset="0"/>
            </a:rPr>
            <a:t> от населения района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2945577" y="432051"/>
        <a:ext cx="2677797" cy="2587121"/>
      </dsp:txXfrm>
    </dsp:sp>
    <dsp:sp modelId="{FF92885E-5223-4AA2-A90D-7DC9AE7D5B87}">
      <dsp:nvSpPr>
        <dsp:cNvPr id="0" name=""/>
        <dsp:cNvSpPr/>
      </dsp:nvSpPr>
      <dsp:spPr>
        <a:xfrm>
          <a:off x="5891154" y="432051"/>
          <a:ext cx="2677797" cy="2587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Georgia" panose="02040502050405020303" pitchFamily="18" charset="0"/>
            </a:rPr>
            <a:t>Площадь сельхозугодий – </a:t>
          </a:r>
          <a:r>
            <a:rPr lang="ru-RU" sz="2300" b="1" kern="1200" dirty="0" smtClean="0">
              <a:solidFill>
                <a:srgbClr val="FF0000"/>
              </a:solidFill>
              <a:latin typeface="Georgia" panose="02040502050405020303" pitchFamily="18" charset="0"/>
            </a:rPr>
            <a:t>9,6 </a:t>
          </a:r>
          <a:r>
            <a:rPr lang="ru-RU" sz="2300" b="1" kern="1200" dirty="0" err="1" smtClean="0">
              <a:solidFill>
                <a:srgbClr val="FF0000"/>
              </a:solidFill>
              <a:latin typeface="Georgia" panose="02040502050405020303" pitchFamily="18" charset="0"/>
            </a:rPr>
            <a:t>тыс.га</a:t>
          </a:r>
          <a:r>
            <a:rPr lang="ru-RU" sz="2300" b="1" kern="1200" dirty="0" smtClean="0">
              <a:latin typeface="Georgia" panose="02040502050405020303" pitchFamily="18" charset="0"/>
            </a:rPr>
            <a:t>, что составляет </a:t>
          </a:r>
          <a:r>
            <a:rPr lang="ru-RU" sz="2300" b="1" kern="1200" dirty="0" smtClean="0">
              <a:solidFill>
                <a:srgbClr val="FF0000"/>
              </a:solidFill>
              <a:latin typeface="Georgia" panose="02040502050405020303" pitchFamily="18" charset="0"/>
            </a:rPr>
            <a:t>7%</a:t>
          </a:r>
          <a:r>
            <a:rPr lang="ru-RU" sz="2300" b="1" kern="1200" dirty="0" smtClean="0">
              <a:latin typeface="Georgia" panose="02040502050405020303" pitchFamily="18" charset="0"/>
            </a:rPr>
            <a:t> от посевной площади района</a:t>
          </a:r>
          <a:endParaRPr lang="ru-RU" sz="2300" b="1" kern="1200" dirty="0">
            <a:latin typeface="Georgia" panose="02040502050405020303" pitchFamily="18" charset="0"/>
          </a:endParaRPr>
        </a:p>
      </dsp:txBody>
      <dsp:txXfrm>
        <a:off x="5891154" y="432051"/>
        <a:ext cx="2677797" cy="258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7281A-270A-49CC-AAD4-66CBAE6802D5}">
      <dsp:nvSpPr>
        <dsp:cNvPr id="0" name=""/>
        <dsp:cNvSpPr/>
      </dsp:nvSpPr>
      <dsp:spPr>
        <a:xfrm>
          <a:off x="0" y="4047510"/>
          <a:ext cx="8424936" cy="1424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х. Прощальный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Работающих – 27</a:t>
          </a:r>
          <a:r>
            <a:rPr lang="ru-RU" sz="1800" b="1" kern="1200" dirty="0" smtClean="0">
              <a:solidFill>
                <a:schemeClr val="tx1"/>
              </a:solidFill>
            </a:rPr>
            <a:t/>
          </a:r>
          <a:r>
            <a:rPr lang="ru-RU" sz="2400" b="1" kern="1200" dirty="0" smtClean="0">
              <a:solidFill>
                <a:schemeClr val="tx1"/>
              </a:solidFill>
            </a:rPr>
            <a:t>Пенсионеров - 42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0" y="4047510"/>
        <a:ext cx="8424936" cy="1424920"/>
      </dsp:txXfrm>
    </dsp:sp>
    <dsp:sp modelId="{2BDB8425-A6DA-414A-9656-79969B1280B9}">
      <dsp:nvSpPr>
        <dsp:cNvPr id="0" name=""/>
        <dsp:cNvSpPr/>
      </dsp:nvSpPr>
      <dsp:spPr>
        <a:xfrm rot="10800000">
          <a:off x="0" y="2678317"/>
          <a:ext cx="8424936" cy="13623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х. Украинский - 382</a:t>
          </a:r>
          <a:endParaRPr lang="ru-RU" sz="2800" b="1" kern="1200" dirty="0"/>
        </a:p>
      </dsp:txBody>
      <dsp:txXfrm rot="-10800000">
        <a:off x="0" y="2678317"/>
        <a:ext cx="8424936" cy="478201"/>
      </dsp:txXfrm>
    </dsp:sp>
    <dsp:sp modelId="{B8C8E62B-3C69-4C87-AF1C-C0B7A8D865F8}">
      <dsp:nvSpPr>
        <dsp:cNvPr id="0" name=""/>
        <dsp:cNvSpPr/>
      </dsp:nvSpPr>
      <dsp:spPr>
        <a:xfrm>
          <a:off x="4113" y="3176601"/>
          <a:ext cx="2805569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Работающих - 63</a:t>
          </a:r>
          <a:endParaRPr lang="ru-RU" sz="2400" b="1" kern="1200" dirty="0"/>
        </a:p>
      </dsp:txBody>
      <dsp:txXfrm>
        <a:off x="4113" y="3176601"/>
        <a:ext cx="2805569" cy="407357"/>
      </dsp:txXfrm>
    </dsp:sp>
    <dsp:sp modelId="{C931FE94-EF41-4041-A781-3A023563156C}">
      <dsp:nvSpPr>
        <dsp:cNvPr id="0" name=""/>
        <dsp:cNvSpPr/>
      </dsp:nvSpPr>
      <dsp:spPr>
        <a:xfrm>
          <a:off x="2809683" y="3176601"/>
          <a:ext cx="2805569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09683" y="3176601"/>
        <a:ext cx="2805569" cy="407357"/>
      </dsp:txXfrm>
    </dsp:sp>
    <dsp:sp modelId="{DCEFED75-BAAA-4815-A6E8-0AA4357A4F2E}">
      <dsp:nvSpPr>
        <dsp:cNvPr id="0" name=""/>
        <dsp:cNvSpPr/>
      </dsp:nvSpPr>
      <dsp:spPr>
        <a:xfrm>
          <a:off x="5615252" y="3176601"/>
          <a:ext cx="2805569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Пенсионеров - 65</a:t>
          </a:r>
          <a:endParaRPr lang="ru-RU" sz="2400" b="1" kern="1200" dirty="0"/>
        </a:p>
      </dsp:txBody>
      <dsp:txXfrm>
        <a:off x="5615252" y="3176601"/>
        <a:ext cx="2805569" cy="407357"/>
      </dsp:txXfrm>
    </dsp:sp>
    <dsp:sp modelId="{8E18270D-111B-43FA-8209-41112E37E6EE}">
      <dsp:nvSpPr>
        <dsp:cNvPr id="0" name=""/>
        <dsp:cNvSpPr/>
      </dsp:nvSpPr>
      <dsp:spPr>
        <a:xfrm rot="10800000">
          <a:off x="0" y="1338416"/>
          <a:ext cx="8424936" cy="13623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х. Московский - 147</a:t>
          </a:r>
          <a:endParaRPr lang="ru-RU" sz="2800" b="1" kern="1200" dirty="0"/>
        </a:p>
      </dsp:txBody>
      <dsp:txXfrm rot="-10800000">
        <a:off x="0" y="1338416"/>
        <a:ext cx="8424936" cy="478201"/>
      </dsp:txXfrm>
    </dsp:sp>
    <dsp:sp modelId="{CF899731-30DB-49E5-9A2E-8044111E0CE0}">
      <dsp:nvSpPr>
        <dsp:cNvPr id="0" name=""/>
        <dsp:cNvSpPr/>
      </dsp:nvSpPr>
      <dsp:spPr>
        <a:xfrm>
          <a:off x="4113" y="1827490"/>
          <a:ext cx="2805569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Работающих - 7</a:t>
          </a:r>
          <a:endParaRPr lang="ru-RU" sz="2400" b="1" kern="1200" dirty="0"/>
        </a:p>
      </dsp:txBody>
      <dsp:txXfrm>
        <a:off x="4113" y="1827490"/>
        <a:ext cx="2805569" cy="407357"/>
      </dsp:txXfrm>
    </dsp:sp>
    <dsp:sp modelId="{E1873D0E-32C5-4910-8BFB-9143A6533F25}">
      <dsp:nvSpPr>
        <dsp:cNvPr id="0" name=""/>
        <dsp:cNvSpPr/>
      </dsp:nvSpPr>
      <dsp:spPr>
        <a:xfrm>
          <a:off x="2809683" y="1827490"/>
          <a:ext cx="2805569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09683" y="1827490"/>
        <a:ext cx="2805569" cy="407357"/>
      </dsp:txXfrm>
    </dsp:sp>
    <dsp:sp modelId="{3494D77E-6BBA-4C46-9348-BFD9C3417528}">
      <dsp:nvSpPr>
        <dsp:cNvPr id="0" name=""/>
        <dsp:cNvSpPr/>
      </dsp:nvSpPr>
      <dsp:spPr>
        <a:xfrm>
          <a:off x="5615252" y="1827490"/>
          <a:ext cx="2805569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Пенсионеров - 31</a:t>
          </a:r>
          <a:endParaRPr lang="ru-RU" sz="2400" b="1" kern="1200" dirty="0"/>
        </a:p>
      </dsp:txBody>
      <dsp:txXfrm>
        <a:off x="5615252" y="1827490"/>
        <a:ext cx="2805569" cy="407357"/>
      </dsp:txXfrm>
    </dsp:sp>
    <dsp:sp modelId="{57D3A0E1-90AE-474F-B136-4CB6E4394C43}">
      <dsp:nvSpPr>
        <dsp:cNvPr id="0" name=""/>
        <dsp:cNvSpPr/>
      </dsp:nvSpPr>
      <dsp:spPr>
        <a:xfrm rot="10800000">
          <a:off x="0" y="176"/>
          <a:ext cx="8424936" cy="13623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х. Войнов - 736</a:t>
          </a:r>
          <a:endParaRPr lang="ru-RU" sz="3200" b="1" kern="1200" dirty="0"/>
        </a:p>
      </dsp:txBody>
      <dsp:txXfrm rot="-10800000">
        <a:off x="0" y="176"/>
        <a:ext cx="8424936" cy="478201"/>
      </dsp:txXfrm>
    </dsp:sp>
    <dsp:sp modelId="{4EDBF5C0-3385-4BE2-9A9D-EE8139715553}">
      <dsp:nvSpPr>
        <dsp:cNvPr id="0" name=""/>
        <dsp:cNvSpPr/>
      </dsp:nvSpPr>
      <dsp:spPr>
        <a:xfrm>
          <a:off x="0" y="478378"/>
          <a:ext cx="4212467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Работающих - 154</a:t>
          </a:r>
          <a:endParaRPr lang="ru-RU" sz="2400" b="1" kern="1200" dirty="0"/>
        </a:p>
      </dsp:txBody>
      <dsp:txXfrm>
        <a:off x="0" y="478378"/>
        <a:ext cx="4212467" cy="407357"/>
      </dsp:txXfrm>
    </dsp:sp>
    <dsp:sp modelId="{8F5028DA-7F14-409A-9757-2BDEA8257696}">
      <dsp:nvSpPr>
        <dsp:cNvPr id="0" name=""/>
        <dsp:cNvSpPr/>
      </dsp:nvSpPr>
      <dsp:spPr>
        <a:xfrm>
          <a:off x="4212468" y="478378"/>
          <a:ext cx="4212467" cy="40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Пенсионеров - 194</a:t>
          </a:r>
          <a:endParaRPr lang="ru-RU" sz="2400" b="1" kern="1200" dirty="0"/>
        </a:p>
      </dsp:txBody>
      <dsp:txXfrm>
        <a:off x="4212468" y="478378"/>
        <a:ext cx="4212467" cy="40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3.xml.rels><?xml version="1.0" encoding="UTF-8" standalone="yes"?>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1.xml.rels><?xml version="1.0" encoding="UTF-8" standalone="yes"?>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96944" cy="276373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Отчет главы Администрации Войновского сельского поселения</a:t>
            </a:r>
            <a:b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204864"/>
            <a:ext cx="597666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I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полугодие 2018 г.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5583535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86808" cy="5000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доходам – 2780,9 тыс. руб. (49,1% к годовому плану)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расходам – 3145,5 тыс. руб. (47,7% к годовому плану)</a:t>
            </a:r>
          </a:p>
          <a:p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462348" cy="73269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Исполнение Бюджета</a:t>
            </a:r>
            <a:r>
              <a:rPr lang="ru-RU" dirty="0" smtClean="0"/>
              <a:t/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1435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Налоговые и неналоговые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доходы </a:t>
            </a:r>
            <a:r>
              <a:rPr lang="ru-RU" sz="2800" b="1" dirty="0" smtClean="0">
                <a:latin typeface="Georgia" pitchFamily="18" charset="0"/>
              </a:rPr>
              <a:t>бюджета поселения исполнены в сумме 1082,9 тыс. руб. (39,3 % к годовым плановым назначениям)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Наибольший удельный вес в структуре доходов занимают: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	Налоги на имущество – 386,6 тыс. руб. (21,6 %);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	Налоги на совокупный доход – 457,7 тыс. руб. (75,2, %);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	Налоги на прибыль, доходы – 69,9 тыс. руб. (44,1 %);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462348" cy="73269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Исполнение Бюджета</a:t>
            </a:r>
            <a:r>
              <a:rPr lang="ru-RU" dirty="0" smtClean="0"/>
              <a:t/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Безвозмездные поступления от других бюджетов бюджетной системы Российской Федерации - составили 1698,0 тыс. руб. (58,3 % к годовому плану):</a:t>
            </a:r>
          </a:p>
          <a:p>
            <a:pPr>
              <a:buNone/>
            </a:pPr>
            <a:endParaRPr lang="ru-RU" sz="3600" b="1" dirty="0" smtClean="0">
              <a:latin typeface="Georgia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дотации на выравнивание уровня бюджетной обеспеченности -1217,6 тыс. рублей (58,6 % к годовому плану);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целевые средства, предназначенные для решения конкретных задач – 480,6 тыс. рублей.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462348" cy="73269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Исполнение Бюджета</a:t>
            </a:r>
            <a:r>
              <a:rPr lang="ru-RU" dirty="0" smtClean="0"/>
              <a:t/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544616" cy="76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Имущественные налоги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3250" name="Picture 2" descr="ÐÐ°ÑÑÐ¸Ð½ÐºÐ¸ Ð¿Ð¾ Ð·Ð°Ð¿ÑÐ¾ÑÑ 1 Ð´ÐµÐºÐ°Ð±ÑÑ Ð´ÐµÐ½Ñ Ð²ÑÐ¿Ð»Ð°ÑÑ Ð½Ð°Ð»Ð¾Ð³Ð¾Ð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8286808" cy="4929222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214421"/>
            <a:ext cx="1000132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544616" cy="76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Имущественные налоги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8572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недоимка по состоянию на 01.01.2018 года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/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по физическим лицам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составляла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647,4 тыс. руб.:</a:t>
            </a:r>
          </a:p>
          <a:p>
            <a:r>
              <a:rPr lang="ru-RU" sz="2800" b="1" dirty="0" smtClean="0">
                <a:latin typeface="Georgia" pitchFamily="18" charset="0"/>
              </a:rPr>
              <a:t/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по земельному налогу – 511,9 тыс. руб., 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по налогу на имущество физических лиц - 126,3 тыс. руб.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4857760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 задолженности по налогам в местный  бюджет на конец отчетного периода в результате проведенной работы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снизилась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202,5 тыс. рублей.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544616" cy="76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Имущественные налоги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транспортный налог: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на начало года -354,8 тыс. руб., </a:t>
            </a:r>
          </a:p>
          <a:p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на 01.07.2018 года </a:t>
            </a:r>
            <a:r>
              <a:rPr lang="ru-RU" sz="3200" dirty="0" smtClean="0"/>
              <a:t>–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227,2 тыс. рублей, </a:t>
            </a:r>
          </a:p>
          <a:p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снижение</a:t>
            </a:r>
            <a:r>
              <a:rPr lang="ru-RU" sz="3200" dirty="0" smtClean="0"/>
              <a:t> недоимки составляет </a:t>
            </a:r>
          </a:p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 92,1 тыс. рублей. 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544616" cy="76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Имущественные налоги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73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429684" cy="4429156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142976" y="5255611"/>
            <a:ext cx="78581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Вы можете позвонить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тел.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43-1-34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узнать есть  у вас долги перед бюджетом или нет (так же предварительно подготовив свой ИНН).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29264"/>
            <a:ext cx="14287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!!!!!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1736" y="188640"/>
            <a:ext cx="2566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т.  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43-1-34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ÐÐ°ÑÑÐ¸Ð½ÐºÐ¸ Ð¿Ð¾ Ð·Ð°Ð¿ÑÐ¾ÑÑ Ð´Ð¾Ð¼Ð¾Ð²Ð»Ð°Ð´ÐµÐ½Ð¸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178" y="3714752"/>
            <a:ext cx="4717822" cy="31432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752" cy="76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государственный кадастровый учет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1500174"/>
            <a:ext cx="85011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 сплошной подворный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обход,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выявлено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131 домовладение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 которым не проведен государственный кадастровый учет: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х.  Украинский   – 25 домов;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х.  Прощальный – 13 домов;</a:t>
            </a:r>
            <a:endParaRPr lang="ru-RU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х.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Войнов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– 65 домов;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х. Московский     – 28 домов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43050"/>
            <a:ext cx="8572559" cy="448311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100" b="1" i="1" dirty="0" smtClean="0">
                <a:latin typeface="Georgia" pitchFamily="18" charset="0"/>
              </a:rPr>
              <a:t>Общегосударственные вопросы – </a:t>
            </a:r>
            <a:r>
              <a:rPr lang="ru-RU" sz="5100" b="1" i="1" dirty="0" smtClean="0">
                <a:solidFill>
                  <a:srgbClr val="FF0000"/>
                </a:solidFill>
                <a:latin typeface="Georgia" pitchFamily="18" charset="0"/>
              </a:rPr>
              <a:t>2028,6</a:t>
            </a:r>
            <a:r>
              <a:rPr lang="ru-RU" sz="5100" b="1" i="1" dirty="0" smtClean="0">
                <a:latin typeface="Georgia" pitchFamily="18" charset="0"/>
              </a:rPr>
              <a:t> тысяч рублей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(расходы на заработную плату, взносы по обязательному социальному страхованию на выплаты денежного содержания, содержание административного здания, имущества, оплата коммунальных услуг, услуг связи, приобретение материальных запасов, приобретение основных средств, оплата налогов и ежегодного членского взноса в Совет муниципальных образований, обслуживание информационных систем Администрации, подписка на печатные издания, размещение информационных материалов. То есть расходы необходимые для выполнения текущей работы)</a:t>
            </a:r>
          </a:p>
          <a:p>
            <a:r>
              <a:rPr lang="ru-RU" sz="47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Национальная оборона –</a:t>
            </a:r>
          </a:p>
          <a:p>
            <a:pPr>
              <a:buNone/>
            </a:pPr>
            <a:r>
              <a:rPr lang="ru-RU" sz="4700" b="1" i="1" dirty="0" smtClean="0">
                <a:solidFill>
                  <a:srgbClr val="FF0000"/>
                </a:solidFill>
                <a:latin typeface="Georgia" pitchFamily="18" charset="0"/>
              </a:rPr>
              <a:t>26,4 </a:t>
            </a:r>
            <a:r>
              <a:rPr lang="ru-RU" sz="47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тыс. рублей </a:t>
            </a:r>
          </a:p>
          <a:p>
            <a:endParaRPr lang="ru-RU" sz="4700" b="1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ru-RU" sz="5100" b="1" i="1" dirty="0" smtClean="0">
                <a:latin typeface="Georgia" pitchFamily="18" charset="0"/>
              </a:rPr>
              <a:t>Жилищно-коммунальное хозяйство </a:t>
            </a:r>
            <a:r>
              <a:rPr lang="ru-RU" sz="5100" b="1" i="1" dirty="0" smtClean="0">
                <a:solidFill>
                  <a:srgbClr val="FF0000"/>
                </a:solidFill>
                <a:latin typeface="Georgia" pitchFamily="18" charset="0"/>
              </a:rPr>
              <a:t>– 201,8 </a:t>
            </a:r>
            <a:r>
              <a:rPr lang="ru-RU" sz="5100" b="1" i="1" dirty="0" smtClean="0">
                <a:latin typeface="Georgia" pitchFamily="18" charset="0"/>
              </a:rPr>
              <a:t>тысяч рублей </a:t>
            </a:r>
            <a:endParaRPr lang="ru-RU" sz="5100" b="1" i="1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направления расходов бюджета поселения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Благоустройство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0418" name="Picture 2" descr="ÐÐ°ÑÑÐ¸Ð½ÐºÐ¸ Ð¿Ð¾ Ð·Ð°Ð¿ÑÐ¾ÑÑ ÑÐ»Ð¸ÑÐ½Ð¾Ðµ Ð¾ÑÐ²ÐµÑÐµÐ½Ð¸Ðµ Ð²ÑÐµÐ»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85727"/>
            <a:ext cx="2786082" cy="3741283"/>
          </a:xfrm>
          <a:prstGeom prst="rect">
            <a:avLst/>
          </a:prstGeom>
          <a:noFill/>
        </p:spPr>
      </p:pic>
      <p:pic>
        <p:nvPicPr>
          <p:cNvPr id="60420" name="Picture 4" descr="ÐÐ°ÑÑÐ¸Ð½ÐºÐ¸ Ð¿Ð¾ Ð·Ð°Ð¿ÑÐ¾ÑÑ ÑÐ»Ð¸ÑÐ½Ð¾Ðµ Ð¾ÑÐ²ÐµÑÐµÐ½Ð¸Ðµ Ð²ÑÐµÐ»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969418"/>
            <a:ext cx="2500330" cy="3483769"/>
          </a:xfrm>
          <a:prstGeom prst="rect">
            <a:avLst/>
          </a:prstGeom>
          <a:noFill/>
        </p:spPr>
      </p:pic>
      <p:sp>
        <p:nvSpPr>
          <p:cNvPr id="60422" name="AutoShape 6" descr="ÐÐ°ÑÑÐ¸Ð½ÐºÐ¸ Ð¿Ð¾ Ð·Ð°Ð¿ÑÐ¾ÑÑ Ð¿ÑÐ¾ÑÐ¸Ð²Ð¾ÐºÐ»ÐµÑÐµÐ²Ð°Ñ Ð¾Ð±ÑÐ°Ð±Ð¾ÑÐºÐ° ÐºÐ»Ð°Ð´Ð±Ð¸Ñ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589093"/>
            <a:ext cx="7143768" cy="41973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Уличное освещение – 168,4 тыс. руб.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Противоклещевая обработка – 7,9 тыс.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5" name="Picture 9" descr="C:\Users\COMP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22366"/>
            <a:ext cx="5286412" cy="2521212"/>
          </a:xfrm>
          <a:prstGeom prst="rect">
            <a:avLst/>
          </a:prstGeom>
          <a:noFill/>
        </p:spPr>
      </p:pic>
      <p:pic>
        <p:nvPicPr>
          <p:cNvPr id="60424" name="Picture 8" descr="ÐÐ°ÑÑÐ¸Ð½ÐºÐ¸ Ð¿Ð¾ Ð·Ð°Ð¿ÑÐ¾ÑÑ Ð¿ÑÐ¾ÑÐ¸Ð²Ð¾ÐºÐ»ÐµÑÐµÐ²Ð°Ñ Ð¾Ð±ÑÐ°Ð±Ð¾ÑÐºÐ° ÐºÐ»Ð°Ð´Ð±Ð¸ÑÑ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214818"/>
            <a:ext cx="3571900" cy="23812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260648"/>
            <a:ext cx="3757125" cy="42128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04357" cy="45607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03848" y="1999873"/>
            <a:ext cx="1484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х</a:t>
            </a:r>
            <a:r>
              <a:rPr lang="ru-RU" sz="1200" b="1" dirty="0" smtClean="0"/>
              <a:t>. Войнов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88403" y="1907540"/>
            <a:ext cx="1827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88403" y="3212976"/>
            <a:ext cx="1323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249898">
            <a:off x="395536" y="404664"/>
            <a:ext cx="361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Егорлыкский район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25" y="4581128"/>
            <a:ext cx="3951759" cy="1464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869" y="1850186"/>
            <a:ext cx="809898" cy="117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3" y="44624"/>
            <a:ext cx="4502202" cy="16279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Выгнутая вверх стрелка 4"/>
          <p:cNvSpPr/>
          <p:nvPr/>
        </p:nvSpPr>
        <p:spPr>
          <a:xfrm rot="596867">
            <a:off x="3635896" y="908720"/>
            <a:ext cx="3672408" cy="12186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2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57" y="3304266"/>
            <a:ext cx="2664296" cy="3553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700" y="3501008"/>
            <a:ext cx="3762796" cy="282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20700"/>
            <a:ext cx="2232248" cy="3154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1628800"/>
            <a:ext cx="7994680" cy="4268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определена сумма, необходимая на проведение мероприятий по капитальному ремонту памятников павшим воинам в Великой Отечественной войне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25,0 тыс. руб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Ремонт памятников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5982379"/>
            <a:ext cx="2826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х. Войнов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1857364"/>
            <a:ext cx="7994680" cy="4268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определена сумма, необходимая на проведение мероприятий по капитальному ремонту памятников павшим воинам в Великой Отечественной войне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25,0 тыс. руб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Ремонт памятников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1"/>
            <a:ext cx="3373315" cy="2527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670659"/>
            <a:ext cx="2304256" cy="3070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138439" y="6043935"/>
            <a:ext cx="3754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х. Украинский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562030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869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596871"/>
            <a:ext cx="3233368" cy="242441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40969"/>
            <a:ext cx="4158332" cy="2017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1857364"/>
            <a:ext cx="7994680" cy="4268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определена сумма, необходимая на проведение мероприятий по капитальному ремонту памятников павшим воинам в Великой Отечественной войне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25,0 тыс. руб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Ремонт памятников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3245024" cy="1944216"/>
          </a:xfrm>
          <a:prstGeom prst="rect">
            <a:avLst/>
          </a:prstGeom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5478323"/>
            <a:ext cx="4427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Прощальный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48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5616624" cy="80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субботники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969179"/>
            <a:ext cx="6155729" cy="46200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033" y="126045"/>
            <a:ext cx="3071988" cy="4508781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87066"/>
            <a:ext cx="4329013" cy="2528554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76024"/>
            <a:ext cx="5616624" cy="80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субботники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948456" cy="4464496"/>
          </a:xfrm>
          <a:prstGeom prst="rect">
            <a:avLst/>
          </a:prstGeom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81452"/>
            <a:ext cx="3491433" cy="5571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95405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299" y="182721"/>
            <a:ext cx="5616624" cy="80470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субботники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247044"/>
            <a:ext cx="5979543" cy="3059498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264261" cy="3950987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2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81034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древонасаждение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7830740" cy="2834439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3389435"/>
            <a:ext cx="5490988" cy="3495949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81034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древонасаждение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66" y="1772815"/>
            <a:ext cx="5468597" cy="4032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263" y="1196752"/>
            <a:ext cx="354790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35694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1211" y="1287016"/>
            <a:ext cx="8358245" cy="4483113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 истекший период составлено 7 протоколов об административных правонарушениях.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2388" y="260648"/>
            <a:ext cx="8535892" cy="102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 работы по составлению протоколов об административных правонарушениях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1" y="2060848"/>
            <a:ext cx="70534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89041"/>
            <a:ext cx="5486672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43942" y="5157192"/>
            <a:ext cx="31422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! ! ! ! 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5111" y="1412776"/>
            <a:ext cx="9428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257176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Georgia" pitchFamily="18" charset="0"/>
              </a:rPr>
              <a:t> соблюдать правила пожарной безопасности!!!</a:t>
            </a:r>
          </a:p>
          <a:p>
            <a:endParaRPr lang="ru-RU" sz="25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ПРОСЬБА!!!!!</a:t>
            </a:r>
            <a:endParaRPr kumimoji="0" lang="ru-RU" sz="5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случае обнаружения очагов возгорания сухой растительности необходимо незамедлительно позвонить в Администрацию Войновского сельского поселения по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тел. 43-1-42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или сообщить в ЕДДС по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тел. 112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ÐÐ°ÑÑÐ¸Ð½ÐºÐ¸ Ð¿Ð¾ Ð·Ð°Ð¿ÑÐ¾ÑÑ Ð½Ðµ Ð´Ð¾Ð¿ÑÑÐºÐ°ÑÑ Ð¿Ð¾Ð´Ð¶Ð¾Ð³Ð° ÑÑÑÐ¾Ð¹ ÑÑÐ°Ð²Ñ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4429156" cy="2952771"/>
          </a:xfrm>
          <a:prstGeom prst="rect">
            <a:avLst/>
          </a:prstGeom>
          <a:noFill/>
        </p:spPr>
      </p:pic>
      <p:pic>
        <p:nvPicPr>
          <p:cNvPr id="614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3116"/>
            <a:ext cx="456610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030053"/>
              </p:ext>
            </p:extLst>
          </p:nvPr>
        </p:nvGraphicFramePr>
        <p:xfrm>
          <a:off x="323528" y="481831"/>
          <a:ext cx="856895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99392"/>
            <a:ext cx="8856984" cy="1252728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Войновское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сельское поселение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12" t="43966" r="10013" b="22532"/>
          <a:stretch/>
        </p:blipFill>
        <p:spPr bwMode="auto">
          <a:xfrm>
            <a:off x="251520" y="3789040"/>
            <a:ext cx="8712968" cy="2736304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704856" cy="8834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8198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культуры Войновского сельского поселения состоит из двух структурных подразделений: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Войновский СДК, который расположен в х. Войнов;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Новоукраинский СДК, расположенный в х. Украинский.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6733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Продолжается сотрудничество </a:t>
            </a:r>
            <a:r>
              <a:rPr lang="ru-RU" sz="2400" b="1" dirty="0">
                <a:solidFill>
                  <a:srgbClr val="0070C0"/>
                </a:solidFill>
              </a:rPr>
              <a:t>Домов культуры и школ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Ново-Украинской ООШ №14 </a:t>
            </a:r>
            <a:r>
              <a:rPr lang="ru-RU" sz="2400" b="1" dirty="0" smtClean="0">
                <a:solidFill>
                  <a:srgbClr val="0070C0"/>
                </a:solidFill>
              </a:rPr>
              <a:t> и  </a:t>
            </a:r>
            <a:r>
              <a:rPr lang="ru-RU" sz="2400" b="1" dirty="0">
                <a:solidFill>
                  <a:srgbClr val="0070C0"/>
                </a:solidFill>
              </a:rPr>
              <a:t>Войновской СОШ №9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70135"/>
            <a:ext cx="3528392" cy="2645629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314" y="3861048"/>
            <a:ext cx="5065758" cy="2279591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6140639"/>
            <a:ext cx="34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Открытие Памятника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1225" y="4869160"/>
            <a:ext cx="2845271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Проводы Масленицы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0206" cy="55432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6033"/>
            <a:ext cx="5651673" cy="424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37" y="990908"/>
            <a:ext cx="3796399" cy="284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19"/>
            <a:ext cx="4320480" cy="3427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239000" cy="7394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Проводы Масленицы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8198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557" y="1556792"/>
            <a:ext cx="7003827" cy="5256584"/>
          </a:xfrm>
          <a:prstGeom prst="rect">
            <a:avLst/>
          </a:prstGeom>
          <a:ln w="190500" cap="sq">
            <a:solidFill>
              <a:srgbClr val="FF99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239000" cy="6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байрам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752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62" y="1052736"/>
            <a:ext cx="8814159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0396"/>
            <a:ext cx="3960440" cy="5265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239000" cy="6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Навруз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байрам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752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694584" cy="3523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79740"/>
            <a:ext cx="3326432" cy="249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2720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239000" cy="7394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17" y="260648"/>
            <a:ext cx="508497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228184" y="1067576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марта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836996"/>
            <a:ext cx="6916290" cy="3845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50206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239000" cy="7394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День Победы. Автопробег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50206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049951" cy="38884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97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5360" y="908720"/>
            <a:ext cx="5375199" cy="4514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День Победы.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Свеча памяти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8198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7" y="1079550"/>
            <a:ext cx="3487944" cy="443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592" y="2132856"/>
            <a:ext cx="6179968" cy="4638253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662005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27240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4679448"/>
            <a:ext cx="3528392" cy="595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7489" y="389027"/>
            <a:ext cx="29658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239000" cy="5954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День Памяти и Скорби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6190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940" y="1625881"/>
            <a:ext cx="66144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85951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66124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площадь поселения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103,3 км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–1498 чел.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Протяжённость газопроводов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11,88 км, (газифицировано 88 % домовладений)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Крупные с/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предприятия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   СПК «Луна» (84 га), ООО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Захарос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(519 га)</a:t>
            </a:r>
          </a:p>
          <a:p>
            <a:pPr lvl="0">
              <a:spcBef>
                <a:spcPts val="0"/>
              </a:spcBef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Крестьянско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фермерские хозяйства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50.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средних школ – 1 (х. Войнов); Основная школа – 1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х.Украинский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фельдшерско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–акушерские пункты - 2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 СДК, 2 библиотеки, Исторический Музей Боевой и Трудовой славы;</a:t>
            </a:r>
          </a:p>
          <a:p>
            <a:pPr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 спортивных площадки.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120680" cy="74746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Общая характеристика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052736"/>
            <a:ext cx="4824536" cy="5954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День Соседей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98133"/>
            <a:ext cx="8583016" cy="4543235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260649"/>
            <a:ext cx="412554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6190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34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239000" cy="5954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День защиты детей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8198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739" y="1844824"/>
            <a:ext cx="9229726" cy="438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6190" cy="6263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Культурно-массовые мероприятия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3" y="3861048"/>
            <a:ext cx="4449763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922" y="908720"/>
            <a:ext cx="66385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5256584" cy="5954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Ура!!!! Каникулы!!!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220757"/>
            <a:ext cx="5168557" cy="263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640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704856" cy="4846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/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турнир по теннису памяти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Максима Савченко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329378" cy="60580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Спортивная жизнь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725" y="2348880"/>
            <a:ext cx="47436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023180"/>
            <a:ext cx="6167189" cy="4627849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24744"/>
            <a:ext cx="7239000" cy="667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турнир по нардам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987008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Спортивная жизнь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56020"/>
            <a:ext cx="614034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463748" cy="33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3870" y="4560276"/>
            <a:ext cx="2412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марта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627963" cy="595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Турнир по шахматам памяти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А.Григорова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63072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Спортивная жизнь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963" y="144462"/>
            <a:ext cx="4293117" cy="6164858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2064047"/>
            <a:ext cx="4829949" cy="479395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748464" cy="595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Турнир по шахматам. Клуб «Белая Ладья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63072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Спортивная жизнь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90141"/>
            <a:ext cx="6935388" cy="5192650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917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63072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Спортивная жизнь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2132856"/>
            <a:ext cx="6295627" cy="4725144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208" y="144463"/>
            <a:ext cx="4509533" cy="2996505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400"/>
            <a:ext cx="5148064" cy="5954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Турнир по домино памяти В.К Лепешкина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569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 поддержка граждан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45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928802"/>
            <a:ext cx="6236463" cy="415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73139"/>
            <a:ext cx="3419872" cy="43402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израсходовано 59,8 тысяч рублей или 1,9 % к общему объему расходов на пенсии муниципальным служащим.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1.Продолжить  </a:t>
            </a:r>
            <a:r>
              <a:rPr lang="ru-RU" sz="2200" b="1" dirty="0">
                <a:latin typeface="Georgia" pitchFamily="18" charset="0"/>
              </a:rPr>
              <a:t>работу по принятию в собственность газопровода в х. </a:t>
            </a:r>
            <a:r>
              <a:rPr lang="ru-RU" sz="2200" b="1" dirty="0" smtClean="0">
                <a:latin typeface="Georgia" pitchFamily="18" charset="0"/>
              </a:rPr>
              <a:t>Московском;</a:t>
            </a:r>
            <a:endParaRPr lang="ru-RU" sz="22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2. Закончить  установку памятника в х. Прощальный;</a:t>
            </a: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3. Провести реконструкцию </a:t>
            </a:r>
            <a:r>
              <a:rPr lang="ru-RU" sz="2200" b="1" dirty="0">
                <a:latin typeface="Georgia" pitchFamily="18" charset="0"/>
              </a:rPr>
              <a:t>памятной </a:t>
            </a:r>
            <a:r>
              <a:rPr lang="ru-RU" sz="2200" b="1" dirty="0" smtClean="0">
                <a:latin typeface="Georgia" pitchFamily="18" charset="0"/>
              </a:rPr>
              <a:t>стелы </a:t>
            </a:r>
            <a:r>
              <a:rPr lang="ru-RU" sz="2200" b="1" dirty="0">
                <a:latin typeface="Georgia" pitchFamily="18" charset="0"/>
              </a:rPr>
              <a:t>в х. </a:t>
            </a:r>
            <a:r>
              <a:rPr lang="ru-RU" sz="2200" b="1" dirty="0" smtClean="0">
                <a:latin typeface="Georgia" pitchFamily="18" charset="0"/>
              </a:rPr>
              <a:t>Войнов;</a:t>
            </a: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4. Завершить работы </a:t>
            </a:r>
            <a:r>
              <a:rPr lang="ru-RU" sz="2200" b="1" dirty="0">
                <a:latin typeface="Georgia" pitchFamily="18" charset="0"/>
              </a:rPr>
              <a:t>по ремонту Украинского СДК (замена дверей, окон, ремонт кровли</a:t>
            </a:r>
            <a:r>
              <a:rPr lang="ru-RU" sz="2200" b="1" dirty="0" smtClean="0">
                <a:latin typeface="Georgia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5. Продолжить  </a:t>
            </a:r>
            <a:r>
              <a:rPr lang="ru-RU" sz="2200" b="1" dirty="0">
                <a:latin typeface="Georgia" pitchFamily="18" charset="0"/>
              </a:rPr>
              <a:t>косметический ремонт здания </a:t>
            </a:r>
            <a:r>
              <a:rPr lang="ru-RU" sz="2200" b="1" dirty="0" smtClean="0">
                <a:latin typeface="Georgia" pitchFamily="18" charset="0"/>
              </a:rPr>
              <a:t>Администрации;</a:t>
            </a:r>
            <a:endParaRPr lang="ru-RU" sz="22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6. Контроль  за использованием сельскохозяйственных  земель;</a:t>
            </a: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7. Увеличение  собираемости налогов с физических лиц;</a:t>
            </a:r>
          </a:p>
          <a:p>
            <a:pPr marL="0" indent="0">
              <a:buNone/>
            </a:pPr>
            <a:r>
              <a:rPr lang="ru-RU" sz="2200" b="1" dirty="0" smtClean="0">
                <a:latin typeface="Georgia" pitchFamily="18" charset="0"/>
              </a:rPr>
              <a:t>8. Работа  </a:t>
            </a:r>
            <a:r>
              <a:rPr lang="ru-RU" sz="2200" b="1" dirty="0">
                <a:latin typeface="Georgia" pitchFamily="18" charset="0"/>
              </a:rPr>
              <a:t>по установлению бесхозяйного </a:t>
            </a:r>
            <a:r>
              <a:rPr lang="ru-RU" sz="2200" b="1" dirty="0" smtClean="0">
                <a:latin typeface="Georgia" pitchFamily="18" charset="0"/>
              </a:rPr>
              <a:t>имущества.</a:t>
            </a:r>
          </a:p>
          <a:p>
            <a:pPr>
              <a:buNone/>
            </a:pPr>
            <a:r>
              <a:rPr lang="ru-RU" sz="2200" b="1" dirty="0" smtClean="0">
                <a:latin typeface="Georgia" pitchFamily="18" charset="0"/>
              </a:rPr>
              <a:t/>
            </a:r>
          </a:p>
          <a:p>
            <a:endParaRPr lang="ru-RU" sz="2200" b="1" dirty="0">
              <a:latin typeface="Georg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Планы на </a:t>
            </a: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 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полугодие 2018 г.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44005"/>
            <a:ext cx="8424935" cy="4065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01.07.2018 года на территории поселения зарегистрировано 1498 человек, из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      251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Пенсионеров      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332 человека,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            160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170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данный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</a:t>
            </a:r>
          </a:p>
          <a:p>
            <a:pPr>
              <a:buFontTx/>
              <a:buChar char="-"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родилось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 детей, </a:t>
            </a:r>
            <a:endParaRPr lang="ru-RU" sz="3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   –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человек.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5671" y="90423"/>
            <a:ext cx="27908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6896" y="338328"/>
            <a:ext cx="6213376" cy="125272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Население</a:t>
            </a:r>
            <a:r>
              <a:rPr lang="ru-RU" sz="5400" dirty="0" smtClean="0"/>
              <a:t/>
            </a:r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9585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4126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ÐÐ°ÑÑÐ¸Ð½ÐºÐ¸ Ð¿Ð¾ Ð·Ð°Ð¿ÑÐ¾ÑÑ Ð²ÑÐ±Ð¾ÑÑ 9 ÑÐµÐ½ÑÑÐ±ÑÑ 2018 Ð³Ð¾Ð´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75444" cy="3857632"/>
          </a:xfrm>
          <a:prstGeom prst="rect">
            <a:avLst/>
          </a:prstGeom>
          <a:noFill/>
        </p:spPr>
      </p:pic>
      <p:pic>
        <p:nvPicPr>
          <p:cNvPr id="65542" name="Picture 6" descr="ÐÐ°ÑÑÐ¸Ð½ÐºÐ¸ Ð¿Ð¾ Ð·Ð°Ð¿ÑÐ¾ÑÑ Ð²ÑÐ±Ð¾ÑÑ 9 ÑÐµÐ½ÑÑÐ±ÑÑ 2018 Ð³Ð¾Ð´Ð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3844921" cy="2286016"/>
          </a:xfrm>
          <a:prstGeom prst="rect">
            <a:avLst/>
          </a:prstGeom>
          <a:noFill/>
        </p:spPr>
      </p:pic>
      <p:pic>
        <p:nvPicPr>
          <p:cNvPr id="65544" name="Picture 8" descr="ÐÐ°ÑÑÐ¸Ð½ÐºÐ¸ Ð¿Ð¾ Ð·Ð°Ð¿ÑÐ¾ÑÑ Ð²ÑÐ±Ð¾ÑÑ 9 ÑÐµÐ½ÑÑÐ±ÑÑ 2018 Ð³Ð¾Ð´Ð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09562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796" y="188640"/>
            <a:ext cx="7704856" cy="114300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Официальный сайт муниципального образования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99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"/>
          <a:stretch>
            <a:fillRect/>
          </a:stretch>
        </p:blipFill>
        <p:spPr bwMode="auto">
          <a:xfrm>
            <a:off x="142876" y="1571612"/>
            <a:ext cx="8858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168" y="5817458"/>
            <a:ext cx="660629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Адрес сайта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://adminvsp.ru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/>
          <a:lstStyle/>
          <a:p>
            <a:r>
              <a:rPr lang="ru-RU" b="1" dirty="0" smtClean="0"/>
              <a:t>Памятная Стелла. Сейчас </a:t>
            </a:r>
            <a:endParaRPr lang="ru-RU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59" cy="55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26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04664"/>
            <a:ext cx="8572500" cy="5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941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29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7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54148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05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02168"/>
            <a:ext cx="8103844" cy="149498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всем! </a:t>
            </a:r>
            <a:b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Вас за </a:t>
            </a:r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4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143452"/>
              </p:ext>
            </p:extLst>
          </p:nvPr>
        </p:nvGraphicFramePr>
        <p:xfrm>
          <a:off x="395536" y="1268760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население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8328"/>
            <a:ext cx="8229600" cy="8584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Население</a:t>
            </a:r>
            <a:r>
              <a:rPr lang="ru-RU" sz="6600" smtClean="0"/>
              <a:t/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477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400600" cy="66068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Растениеводство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Tanka\Desktop\DSC03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824536" cy="36184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696744" cy="484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Общая площадь пашни –5 753 га, из которой: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Площадь озимой пшеницы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3 700 га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(урожайность 35 ц/га)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Яровой  ячмень –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(урожайность 21 ц/га)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Горох  – 20 га - 27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ц/га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Овес – 10 га - 10 ц/га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543692" cy="67724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Обращения граждан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6056" y="1484784"/>
            <a:ext cx="4680520" cy="237626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Администрацию поступило – </a:t>
            </a:r>
          </a:p>
          <a:p>
            <a:pPr marL="0" indent="0">
              <a:buNone/>
            </a:pPr>
            <a:r>
              <a:rPr lang="ru-RU" sz="3200" b="1" dirty="0"/>
              <a:t/>
            </a:r>
            <a:r>
              <a:rPr lang="ru-RU" sz="3200" b="1" dirty="0" smtClean="0"/>
              <a:t/>
            </a:r>
            <a:r>
              <a:rPr lang="ru-RU" sz="4000" b="1" dirty="0" smtClean="0"/>
              <a:t>6 обращений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5040561" cy="309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4293096"/>
            <a:ext cx="86409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Выдано и направлено в МФЦ более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350 справок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Оформлено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320 выписок из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похозяйственных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/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книг и др. </a:t>
            </a:r>
            <a:r>
              <a:rPr lang="ru-RU" sz="3200" b="1" smtClean="0">
                <a:solidFill>
                  <a:schemeClr val="bg2">
                    <a:lumMod val="25000"/>
                  </a:schemeClr>
                </a:solidFill>
              </a:rPr>
              <a:t>документов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6504"/>
            <a:ext cx="6543692" cy="67724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r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Собрание депутатов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23928" y="2171997"/>
            <a:ext cx="5400600" cy="4929411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Проведено 3 заседания;</a:t>
            </a:r>
          </a:p>
          <a:p>
            <a:r>
              <a:rPr lang="ru-RU" sz="5400" b="1" dirty="0" smtClean="0"/>
              <a:t>Принято 12 решений</a:t>
            </a:r>
          </a:p>
          <a:p>
            <a:endParaRPr lang="ru-RU" sz="5400" b="1" dirty="0"/>
          </a:p>
        </p:txBody>
      </p:sp>
      <p:sp>
        <p:nvSpPr>
          <p:cNvPr id="1026" name="AutoShape 2" descr="ÐÐ°ÑÑÐ¸Ð½ÐºÐ¸ Ð¿Ð¾ Ð·Ð°Ð¿ÑÐ¾ÑÑ Ð²Ð¾Ð¹Ð½Ð¾Ð²ÑÐºÐ¾Ðµ ÑÐµÐ»ÑÑÐºÐ¾Ðµ Ð¿Ð¾ÑÐµÐ»ÐµÐ½Ð¸Ðµ Ð¿ÑÐµÐ´ÑÐµÐ´Ð°ÑÐµÐ»Ñ ÑÐ¾Ð±ÑÐ°Ð½Ð¸Ñ Ð´ÐµÐ¿ÑÑÐ°Ñ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32" y="642918"/>
            <a:ext cx="3783206" cy="37221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1339</TotalTime>
  <Words>1186</Words>
  <Application>Microsoft Office PowerPoint</Application>
  <PresentationFormat>Экран (4:3)</PresentationFormat>
  <Paragraphs>191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Bernard MT Condensed</vt:lpstr>
      <vt:lpstr>Candara</vt:lpstr>
      <vt:lpstr>Georgia</vt:lpstr>
      <vt:lpstr>Symbol</vt:lpstr>
      <vt:lpstr>Times New Roman</vt:lpstr>
      <vt:lpstr>Волна</vt:lpstr>
      <vt:lpstr>Отчет главы Администрации Войновского сельского поселения </vt:lpstr>
      <vt:lpstr>Презентация PowerPoint</vt:lpstr>
      <vt:lpstr>Войновское сельское поселение</vt:lpstr>
      <vt:lpstr>Общая характеристика</vt:lpstr>
      <vt:lpstr>Население </vt:lpstr>
      <vt:lpstr>население</vt:lpstr>
      <vt:lpstr>Растениеводство </vt:lpstr>
      <vt:lpstr>Обращения граждан</vt:lpstr>
      <vt:lpstr>  Собрание депутатов</vt:lpstr>
      <vt:lpstr>Исполнение Бюджета </vt:lpstr>
      <vt:lpstr>Исполнение Бюджета </vt:lpstr>
      <vt:lpstr>Исполнение Бюджета </vt:lpstr>
      <vt:lpstr>Имущественные налоги </vt:lpstr>
      <vt:lpstr>Имущественные налоги </vt:lpstr>
      <vt:lpstr>Имущественные налоги </vt:lpstr>
      <vt:lpstr>Имущественные налоги </vt:lpstr>
      <vt:lpstr>государственный кадастровый учет</vt:lpstr>
      <vt:lpstr>Основные направления расходов бюджета поселения </vt:lpstr>
      <vt:lpstr>Благоустройство </vt:lpstr>
      <vt:lpstr>Ремонт памятников</vt:lpstr>
      <vt:lpstr>Ремонт памятников</vt:lpstr>
      <vt:lpstr>Ремонт памятников</vt:lpstr>
      <vt:lpstr>субботники</vt:lpstr>
      <vt:lpstr>субботники</vt:lpstr>
      <vt:lpstr>субботники</vt:lpstr>
      <vt:lpstr>древонасаждение</vt:lpstr>
      <vt:lpstr>древонасаждение</vt:lpstr>
      <vt:lpstr>Презентация PowerPoint</vt:lpstr>
      <vt:lpstr>ПРОСЬБА!!!!!</vt:lpstr>
      <vt:lpstr>Культурно-массовые мероприятия</vt:lpstr>
      <vt:lpstr>Культурно-массовые мероприятия</vt:lpstr>
      <vt:lpstr>Культурно-массовые мероприятия</vt:lpstr>
      <vt:lpstr>Культурно-массовые мероприятия </vt:lpstr>
      <vt:lpstr>Культурно-массовые мероприятия </vt:lpstr>
      <vt:lpstr>Культурно-массовые мероприятия</vt:lpstr>
      <vt:lpstr>Культурно-массовые мероприятия</vt:lpstr>
      <vt:lpstr>Культурно-массовые мероприятия</vt:lpstr>
      <vt:lpstr>Презентация PowerPoint</vt:lpstr>
      <vt:lpstr>Культурно-массовые мероприятия</vt:lpstr>
      <vt:lpstr>Культурно-массовые мероприятия</vt:lpstr>
      <vt:lpstr>Культурно-массовые мероприятия</vt:lpstr>
      <vt:lpstr>Культурно-массовые мероприятия</vt:lpstr>
      <vt:lpstr>Спортивная жизнь</vt:lpstr>
      <vt:lpstr>Спортивная жизнь</vt:lpstr>
      <vt:lpstr>Спортивная жизнь</vt:lpstr>
      <vt:lpstr>Спортивная жизнь</vt:lpstr>
      <vt:lpstr>Спортивная жизнь</vt:lpstr>
      <vt:lpstr>Социальная поддержка граждан</vt:lpstr>
      <vt:lpstr>Планы на II полугодие 2018 г.</vt:lpstr>
      <vt:lpstr>Презентация PowerPoint</vt:lpstr>
      <vt:lpstr>Официальный сайт муниципального образования</vt:lpstr>
      <vt:lpstr>Памятная Стелла. Сейчас </vt:lpstr>
      <vt:lpstr>Презентация PowerPoint</vt:lpstr>
      <vt:lpstr>Презентация PowerPoint</vt:lpstr>
      <vt:lpstr>Презентация PowerPoint</vt:lpstr>
      <vt:lpstr>Спасибо всем!  Благодарю Вас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Новоегорлыкского  сельского поселения  за I полугодие 2017 г.</dc:title>
  <dc:creator>Tanka</dc:creator>
  <cp:lastModifiedBy>Юрий Шацкий</cp:lastModifiedBy>
  <cp:revision>159</cp:revision>
  <dcterms:created xsi:type="dcterms:W3CDTF">2017-07-20T15:58:31Z</dcterms:created>
  <dcterms:modified xsi:type="dcterms:W3CDTF">2018-07-26T12:54:53Z</dcterms:modified>
</cp:coreProperties>
</file>